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9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— акцент 6">
    <a:wholeTbl>
      <a:tcTxStyle>
        <a:fontRef idx="minor"/>
        <a:schemeClr val="dk1"/>
      </a:tcTxStyle>
      <a:tcStyle>
        <a:tcBdr>
          <a:left>
            <a:ln w="12700">
              <a:solidFill>
                <a:schemeClr val="accent6"/>
              </a:solidFill>
              <a:prstDash val="solid"/>
            </a:ln>
          </a:left>
          <a:right>
            <a:ln w="12700">
              <a:solidFill>
                <a:schemeClr val="accent6"/>
              </a:solidFill>
              <a:prstDash val="solid"/>
            </a:ln>
          </a:right>
          <a:top>
            <a:ln w="12700">
              <a:solidFill>
                <a:schemeClr val="accent6"/>
              </a:solidFill>
              <a:prstDash val="solid"/>
            </a:ln>
          </a:top>
          <a:bottom>
            <a:ln w="12700">
              <a:solidFill>
                <a:schemeClr val="accent6"/>
              </a:solidFill>
              <a:prstDash val="solid"/>
            </a:ln>
          </a:bottom>
          <a:insideH>
            <a:ln w="12700">
              <a:solidFill>
                <a:schemeClr val="accent6"/>
              </a:solidFill>
              <a:prstDash val="solid"/>
            </a:ln>
          </a:insideH>
          <a:insideV>
            <a:ln w="12700">
              <a:solidFill>
                <a:schemeClr val="accent6"/>
              </a:solidFill>
              <a:prstDash val="solid"/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>
              <a:solidFill>
                <a:schemeClr val="accent6"/>
              </a:solidFill>
              <a:prstDash val="solid"/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/>
        <a:schemeClr val="tx1"/>
      </a:tcTxStyle>
      <a:tcStyle>
        <a:tcBdr>
          <a:left>
            <a:ln w="12700">
              <a:solidFill>
                <a:schemeClr val="tx1"/>
              </a:solidFill>
              <a:prstDash val="solid"/>
            </a:ln>
          </a:left>
          <a:right>
            <a:ln w="12700">
              <a:solidFill>
                <a:schemeClr val="tx1"/>
              </a:solidFill>
              <a:prstDash val="solid"/>
            </a:ln>
          </a:right>
          <a:top>
            <a:ln w="12700">
              <a:solidFill>
                <a:schemeClr val="tx1"/>
              </a:solidFill>
              <a:prstDash val="solid"/>
            </a:ln>
          </a:top>
          <a:bottom>
            <a:ln w="12700">
              <a:solidFill>
                <a:schemeClr val="tx1"/>
              </a:solidFill>
              <a:prstDash val="solid"/>
            </a:ln>
          </a:bottom>
          <a:insideH>
            <a:ln w="12700">
              <a:solidFill>
                <a:schemeClr val="tx1"/>
              </a:solidFill>
              <a:prstDash val="solid"/>
            </a:ln>
          </a:insideH>
          <a:insideV>
            <a:ln w="12700">
              <a:solidFill>
                <a:schemeClr val="tx1"/>
              </a:solidFill>
              <a:prstDash val="solid"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</a:tblBg>
    <a:wholeTbl>
      <a:tcTxStyle>
        <a:fontRef idx="minor"/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/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942415" y="2514601"/>
            <a:ext cx="6600451" cy="2262781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>
              <a:defRPr sz="5400"/>
            </a:lvl1pPr>
          </a:lstStyle>
          <a:p>
            <a:r>
              <a:t>Образец заголовка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subTitle" idx="1"/>
          </p:nvPr>
        </p:nvSpPr>
        <p:spPr>
          <a:xfrm>
            <a:off x="1942415" y="4777380"/>
            <a:ext cx="6600451" cy="1126282"/>
          </a:xfrm>
          <a:prstGeom prst="rect">
            <a:avLst/>
          </a:prstGeom>
        </p:spPr>
        <p:txBody>
          <a:bodyPr anchor="t"/>
          <a:lstStyle>
            <a:defPPr/>
            <a:lvl1pPr marL="0" lv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19.10.2023</a:t>
            </a:r>
          </a:p>
        </p:txBody>
      </p:sp>
      <p:sp>
        <p:nvSpPr>
          <p:cNvPr id="118" name="Shape 11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-31719" y="4321158"/>
            <a:ext cx="1395473" cy="78178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8042"/>
              <a:gd name="ODFBottom" fmla="val 10000"/>
              <a:gd name="ODFWidth" fmla="val 8042"/>
              <a:gd name="ODFHeight" fmla="val 10000"/>
            </a:gdLst>
            <a:ahLst/>
            <a:cxnLst/>
            <a:rect l="OXMLTextRectL" t="OXMLTextRectT" r="OXMLTextRectR" b="OXMLTextRect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423334" y="4529541"/>
            <a:ext cx="584978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6878535" y="627406"/>
            <a:ext cx="1656132" cy="5283817"/>
          </a:xfrm>
          <a:prstGeom prst="rect">
            <a:avLst/>
          </a:prstGeom>
        </p:spPr>
        <p:txBody>
          <a:bodyPr vert="eaVert" anchor="ctr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942415" y="627406"/>
            <a:ext cx="4716348" cy="5283817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19.10.2023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9" name="Shape 39"/>
          <p:cNvSpPr/>
          <p:nvPr/>
        </p:nvSpPr>
        <p:spPr>
          <a:xfrm flipV="1">
            <a:off x="58" y="711194"/>
            <a:ext cx="1358356" cy="50800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ина или ложь">
    <p:spTree>
      <p:nvGrpSpPr>
        <p:cNvPr id="1" name="Group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1942415" y="627407"/>
            <a:ext cx="6591983" cy="288002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4800" b="0"/>
            </a:lvl1pPr>
          </a:lstStyle>
          <a:p>
            <a:r>
              <a:t>Образец заголовка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1942415" y="4343400"/>
            <a:ext cx="6591985" cy="838200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>
                <a:solidFill>
                  <a:schemeClr val="accent1"/>
                </a:solidFill>
              </a:defRPr>
            </a:lvl1pPr>
            <a:lvl2pPr marL="457200" lvl="1" indent="0">
              <a:buNone/>
            </a:lvl2pPr>
            <a:lvl3pPr marL="914400" lvl="2" indent="0">
              <a:buNone/>
            </a:lvl3pPr>
            <a:lvl4pPr marL="1371600" lvl="3" indent="0">
              <a:buNone/>
            </a:lvl4pPr>
            <a:lvl5pPr marL="1828800" lvl="4" indent="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defPPr/>
            <a:lvl1pPr lvl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/>
            <a:r>
              <a:t>Образец текста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19.10.2023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4" name="Shape 54"/>
          <p:cNvSpPr/>
          <p:nvPr/>
        </p:nvSpPr>
        <p:spPr>
          <a:xfrm flipV="1">
            <a:off x="58" y="4910660"/>
            <a:ext cx="1358356" cy="50800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511228" y="4983088"/>
            <a:ext cx="584977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с подписью">
    <p:spTree>
      <p:nvGrpSpPr>
        <p:cNvPr id="1" name="Group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48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2"/>
          </p:nvPr>
        </p:nvSpPr>
        <p:spPr>
          <a:xfrm>
            <a:off x="2415972" y="3505200"/>
            <a:ext cx="5653887" cy="381000"/>
          </a:xfrm>
          <a:prstGeom prst="rect">
            <a:avLst/>
          </a:prstGeom>
        </p:spPr>
        <p:txBody>
          <a:bodyPr anchor="ctr">
            <a:noAutofit/>
          </a:bodyPr>
          <a:lstStyle>
            <a:defPPr/>
            <a:lvl1pPr marL="0" lv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lvl="1" indent="0">
              <a:buNone/>
            </a:lvl2pPr>
            <a:lvl3pPr marL="914400" lvl="2" indent="0">
              <a:buNone/>
            </a:lvl3pPr>
            <a:lvl4pPr marL="1371600" lvl="3" indent="0">
              <a:buNone/>
            </a:lvl4pPr>
            <a:lvl5pPr marL="1828800" lvl="4" indent="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19.10.2023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0" name="Shape 80"/>
          <p:cNvSpPr/>
          <p:nvPr/>
        </p:nvSpPr>
        <p:spPr>
          <a:xfrm flipV="1">
            <a:off x="58" y="3166527"/>
            <a:ext cx="1358356" cy="50800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511228" y="3244140"/>
            <a:ext cx="584977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1808316" y="648005"/>
            <a:ext cx="457319" cy="58477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l"/>
            <a:r>
              <a:rPr sz="8000" baseline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“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8169533" y="2905306"/>
            <a:ext cx="457318" cy="58477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l"/>
            <a:r>
              <a:rPr sz="8000" baseline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карточки имени">
    <p:spTree>
      <p:nvGrpSpPr>
        <p:cNvPr id="1" name="Group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48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1942415" y="4343400"/>
            <a:ext cx="6688292" cy="838200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>
                <a:solidFill>
                  <a:schemeClr val="accent1"/>
                </a:solidFill>
              </a:defRPr>
            </a:lvl1pPr>
            <a:lvl2pPr marL="457200" lvl="1" indent="0">
              <a:buNone/>
            </a:lvl2pPr>
            <a:lvl3pPr marL="914400" lvl="2" indent="0">
              <a:buNone/>
            </a:lvl3pPr>
            <a:lvl4pPr marL="1371600" lvl="3" indent="0">
              <a:buNone/>
            </a:lvl4pPr>
            <a:lvl5pPr marL="1828800" lvl="4" indent="0">
              <a:buNone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3"/>
          </p:nvPr>
        </p:nvSpPr>
        <p:spPr>
          <a:xfrm>
            <a:off x="1942415" y="5181600"/>
            <a:ext cx="6688292" cy="729622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defPPr/>
            <a:lvl1pPr lvl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/>
            <a:r>
              <a:t>Образец текста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19.10.2023</a:t>
            </a:r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7" name="Shape 127"/>
          <p:cNvSpPr/>
          <p:nvPr/>
        </p:nvSpPr>
        <p:spPr>
          <a:xfrm flipV="1">
            <a:off x="58" y="4910660"/>
            <a:ext cx="1358356" cy="50800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511228" y="4983088"/>
            <a:ext cx="584977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1808316" y="648005"/>
            <a:ext cx="457319" cy="58477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l"/>
            <a:r>
              <a:rPr sz="8000" baseline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“</a:t>
            </a:r>
          </a:p>
        </p:txBody>
      </p:sp>
      <p:sp>
        <p:nvSpPr>
          <p:cNvPr id="130" name="Shape 130"/>
          <p:cNvSpPr txBox="1"/>
          <p:nvPr/>
        </p:nvSpPr>
        <p:spPr>
          <a:xfrm>
            <a:off x="8169533" y="2905306"/>
            <a:ext cx="457318" cy="58477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indent="0" algn="l"/>
            <a:r>
              <a:rPr sz="8000" baseline="0">
                <a:solidFill>
                  <a:schemeClr val="accent1"/>
                </a:solidFill>
                <a:latin typeface="Arial"/>
                <a:ea typeface="Arial"/>
                <a:cs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арточка имени">
    <p:spTree>
      <p:nvGrpSpPr>
        <p:cNvPr id="1" name="Group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l">
              <a:defRPr sz="4800" b="0"/>
            </a:lvl1pPr>
          </a:lstStyle>
          <a:p>
            <a:r>
              <a:t>Образец заголовка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body" idx="3"/>
          </p:nvPr>
        </p:nvSpPr>
        <p:spPr>
          <a:xfrm>
            <a:off x="1942415" y="5181600"/>
            <a:ext cx="6591985" cy="729622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>
            <a:defPPr/>
            <a:lvl1pPr lvl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/>
            <a:r>
              <a:t>Образец текста</a:t>
            </a:r>
          </a:p>
        </p:txBody>
      </p:sp>
      <p:sp>
        <p:nvSpPr>
          <p:cNvPr id="145" name="Shape 14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19.10.2023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7" name="Shape 147"/>
          <p:cNvSpPr/>
          <p:nvPr/>
        </p:nvSpPr>
        <p:spPr>
          <a:xfrm flipV="1">
            <a:off x="58" y="4910660"/>
            <a:ext cx="1358356" cy="50800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511228" y="4983088"/>
            <a:ext cx="584977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одпись">
    <p:spTree>
      <p:nvGrpSpPr>
        <p:cNvPr id="1" name="Group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 algn="l">
              <a:defRPr sz="4800" b="0" cap="none"/>
            </a:lvl1pPr>
          </a:lstStyle>
          <a:p>
            <a:r>
              <a:t>Образец заголовка</a:t>
            </a:r>
          </a:p>
        </p:txBody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marL="0" lv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19.10.2023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4" name="Shape 154"/>
          <p:cNvSpPr/>
          <p:nvPr/>
        </p:nvSpPr>
        <p:spPr>
          <a:xfrm flipV="1">
            <a:off x="58" y="3166527"/>
            <a:ext cx="1358356" cy="50800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511228" y="3244140"/>
            <a:ext cx="584977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1942415" y="2133600"/>
            <a:ext cx="6591985" cy="377762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19.10.2023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2" name="Shape 112"/>
          <p:cNvSpPr/>
          <p:nvPr/>
        </p:nvSpPr>
        <p:spPr>
          <a:xfrm flipV="1">
            <a:off x="58" y="711194"/>
            <a:ext cx="1358356" cy="50800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3" name="Shape 1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19.10.2023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5" name="Shape 135"/>
          <p:cNvSpPr/>
          <p:nvPr/>
        </p:nvSpPr>
        <p:spPr>
          <a:xfrm flipV="1">
            <a:off x="58" y="711194"/>
            <a:ext cx="1358356" cy="50800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942415" y="2136706"/>
            <a:ext cx="3197530" cy="3767397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3"/>
          </p:nvPr>
        </p:nvSpPr>
        <p:spPr>
          <a:xfrm>
            <a:off x="5337307" y="2136706"/>
            <a:ext cx="3197092" cy="3767397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19.10.2023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2" name="Shape 72"/>
          <p:cNvSpPr/>
          <p:nvPr/>
        </p:nvSpPr>
        <p:spPr>
          <a:xfrm flipV="1">
            <a:off x="58" y="711194"/>
            <a:ext cx="1358356" cy="50800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511228" y="787783"/>
            <a:ext cx="584977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19.10.2023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0" name="Shape 140"/>
          <p:cNvSpPr/>
          <p:nvPr/>
        </p:nvSpPr>
        <p:spPr>
          <a:xfrm flipV="1">
            <a:off x="58" y="711194"/>
            <a:ext cx="1358356" cy="50800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41" name="Shape 14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1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 b="0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3"/>
          </p:nvPr>
        </p:nvSpPr>
        <p:spPr>
          <a:xfrm>
            <a:off x="1942415" y="2802888"/>
            <a:ext cx="3197531" cy="3105703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4"/>
          </p:nvPr>
        </p:nvSpPr>
        <p:spPr>
          <a:xfrm>
            <a:off x="5656154" y="2223398"/>
            <a:ext cx="2873238" cy="576262"/>
          </a:xfrm>
          <a:prstGeom prst="rect">
            <a:avLst/>
          </a:prstGeom>
        </p:spPr>
        <p:txBody>
          <a:bodyPr anchor="b">
            <a:noAutofit/>
          </a:bodyPr>
          <a:lstStyle>
            <a:defPPr/>
            <a:lvl1pPr marL="0" lvl="0" indent="0">
              <a:buNone/>
              <a:defRPr sz="2400" b="0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5"/>
          </p:nvPr>
        </p:nvSpPr>
        <p:spPr>
          <a:xfrm>
            <a:off x="5333715" y="2799660"/>
            <a:ext cx="3195679" cy="310570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19.10.2023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4" name="Shape 64"/>
          <p:cNvSpPr/>
          <p:nvPr/>
        </p:nvSpPr>
        <p:spPr>
          <a:xfrm flipV="1">
            <a:off x="58" y="711194"/>
            <a:ext cx="1358356" cy="50800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511228" y="787783"/>
            <a:ext cx="584977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0"/>
            </a:lvl1pPr>
          </a:lstStyle>
          <a:p>
            <a:r>
              <a:t>Образец заголовка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743494" y="446089"/>
            <a:ext cx="3790905" cy="5414963"/>
          </a:xfrm>
          <a:prstGeom prst="rect">
            <a:avLst/>
          </a:prstGeom>
        </p:spPr>
        <p:txBody>
          <a:bodyPr anchor="ctr">
            <a:normAutofit/>
          </a:bodyPr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3"/>
          </p:nvPr>
        </p:nvSpPr>
        <p:spPr>
          <a:xfrm>
            <a:off x="1942415" y="1598613"/>
            <a:ext cx="2629584" cy="4262436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19.10.2023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0" name="Shape 90"/>
          <p:cNvSpPr/>
          <p:nvPr/>
        </p:nvSpPr>
        <p:spPr>
          <a:xfrm flipV="1">
            <a:off x="58" y="711194"/>
            <a:ext cx="1358356" cy="50800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1942415" y="4800600"/>
            <a:ext cx="6591985" cy="566737"/>
          </a:xfrm>
          <a:prstGeom prst="rect">
            <a:avLst/>
          </a:prstGeom>
        </p:spPr>
        <p:txBody>
          <a:bodyPr anchor="b">
            <a:normAutofit/>
          </a:bodyPr>
          <a:lstStyle>
            <a:defPPr/>
            <a:lvl1pPr lvl="0" algn="l">
              <a:defRPr sz="2400" b="0"/>
            </a:lvl1pPr>
          </a:lstStyle>
          <a:p>
            <a:r>
              <a:t>Образец заголовка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942415" y="634965"/>
            <a:ext cx="6591985" cy="3854970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ctr">
              <a:buNone/>
              <a:defRPr sz="1600"/>
            </a:lvl1pPr>
            <a:lvl2pPr marL="457200" lvl="1" indent="0">
              <a:buNone/>
              <a:defRPr sz="1600"/>
            </a:lvl2pPr>
            <a:lvl3pPr marL="914400" lvl="2" indent="0">
              <a:buNone/>
              <a:defRPr sz="1600"/>
            </a:lvl3pPr>
            <a:lvl4pPr marL="1371600" lvl="3" indent="0">
              <a:buNone/>
              <a:defRPr sz="1600"/>
            </a:lvl4pPr>
            <a:lvl5pPr marL="1828800" lvl="4" indent="0">
              <a:buNone/>
              <a:defRPr sz="1600"/>
            </a:lvl5pPr>
            <a:lvl6pPr marL="2286000" lvl="5" indent="0">
              <a:buNone/>
              <a:defRPr sz="1600"/>
            </a:lvl6pPr>
            <a:lvl7pPr marL="2743200" lvl="6" indent="0">
              <a:buNone/>
              <a:defRPr sz="1600"/>
            </a:lvl7pPr>
            <a:lvl8pPr marL="3200400" lvl="7" indent="0">
              <a:buNone/>
              <a:defRPr sz="1600"/>
            </a:lvl8pPr>
            <a:lvl9pPr marL="3657600" lvl="8" indent="0">
              <a:buNone/>
              <a:defRPr sz="1600"/>
            </a:lvl9pPr>
          </a:lstStyle>
          <a:p>
            <a:r>
              <a:t>Вставка рисунка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3"/>
          </p:nvPr>
        </p:nvSpPr>
        <p:spPr>
          <a:xfrm>
            <a:off x="1942415" y="5367338"/>
            <a:ext cx="6591985" cy="493712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marL="0" lvl="0" indent="0">
              <a:buNone/>
              <a:defRPr sz="12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19.10.2023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5" name="Shape 105"/>
          <p:cNvSpPr/>
          <p:nvPr/>
        </p:nvSpPr>
        <p:spPr>
          <a:xfrm flipV="1">
            <a:off x="58" y="4910660"/>
            <a:ext cx="1358356" cy="50800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511228" y="4983088"/>
            <a:ext cx="584977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 anchor="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19.10.2023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7" name="Shape 97"/>
          <p:cNvSpPr/>
          <p:nvPr/>
        </p:nvSpPr>
        <p:spPr>
          <a:xfrm flipV="1">
            <a:off x="58" y="711194"/>
            <a:ext cx="1358356" cy="50800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7908"/>
              <a:gd name="ODFBottom" fmla="val 10000"/>
              <a:gd name="ODFWidth" fmla="val 7908"/>
              <a:gd name="ODFHeight" fmla="val 10000"/>
            </a:gdLst>
            <a:ahLst/>
            <a:cxnLst/>
            <a:rect l="OXMLTextRectL" t="OXMLTextRectT" r="OXMLTextRectR" b="OXMLTextRect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2"/>
          <p:cNvGrpSpPr/>
          <p:nvPr/>
        </p:nvGrpSpPr>
        <p:grpSpPr>
          <a:xfrm>
            <a:off x="1" y="228600"/>
            <a:ext cx="1981200" cy="6638628"/>
            <a:chOff x="0" y="0"/>
            <a:chExt cx="1981200" cy="6638628"/>
          </a:xfrm>
        </p:grpSpPr>
        <p:sp>
          <p:nvSpPr>
            <p:cNvPr id="3" name="Shape 3"/>
            <p:cNvSpPr/>
            <p:nvPr/>
          </p:nvSpPr>
          <p:spPr>
            <a:xfrm>
              <a:off x="0" y="2346444"/>
              <a:ext cx="69924" cy="626215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2"/>
                <a:gd name="ODFBottom" fmla="val 136"/>
                <a:gd name="ODFWidth" fmla="val 22"/>
                <a:gd name="ODFHeight" fmla="val 136"/>
              </a:gdLst>
              <a:ahLst/>
              <a:cxnLst/>
              <a:rect l="OXMLTextRectL" t="OXMLTextRectT" r="OXMLTextRectR" b="OXMLTextRect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" name="Shape 4"/>
            <p:cNvSpPr/>
            <p:nvPr/>
          </p:nvSpPr>
          <p:spPr>
            <a:xfrm>
              <a:off x="89348" y="2927929"/>
              <a:ext cx="449331" cy="232221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40"/>
                <a:gd name="ODFBottom" fmla="val 504"/>
                <a:gd name="ODFWidth" fmla="val 140"/>
                <a:gd name="ODFHeight" fmla="val 504"/>
              </a:gdLst>
              <a:ahLst/>
              <a:cxnLst/>
              <a:rect l="OXMLTextRectL" t="OXMLTextRectT" r="OXMLTextRectR" b="OXMLTextRect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5" name="Shape 5"/>
            <p:cNvSpPr/>
            <p:nvPr/>
          </p:nvSpPr>
          <p:spPr>
            <a:xfrm>
              <a:off x="560692" y="5218460"/>
              <a:ext cx="423433" cy="1420166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32"/>
                <a:gd name="ODFBottom" fmla="val 308"/>
                <a:gd name="ODFWidth" fmla="val 132"/>
                <a:gd name="ODFHeight" fmla="val 308"/>
              </a:gdLst>
              <a:ahLst/>
              <a:cxnLst/>
              <a:rect l="OXMLTextRectL" t="OXMLTextRectT" r="OXMLTextRectR" b="OXMLTextRect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" name="Shape 6"/>
            <p:cNvSpPr/>
            <p:nvPr/>
          </p:nvSpPr>
          <p:spPr>
            <a:xfrm>
              <a:off x="666874" y="6275199"/>
              <a:ext cx="119130" cy="363429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7"/>
                <a:gd name="ODFBottom" fmla="val 79"/>
                <a:gd name="ODFWidth" fmla="val 37"/>
                <a:gd name="ODFHeight" fmla="val 79"/>
              </a:gdLst>
              <a:ahLst/>
              <a:cxnLst/>
              <a:rect l="OXMLTextRectL" t="OXMLTextRectT" r="OXMLTextRectR" b="OXMLTextRect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" name="Shape 7"/>
            <p:cNvSpPr/>
            <p:nvPr/>
          </p:nvSpPr>
          <p:spPr>
            <a:xfrm>
              <a:off x="69924" y="2972659"/>
              <a:ext cx="571052" cy="3328632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78"/>
                <a:gd name="ODFBottom" fmla="val 722"/>
                <a:gd name="ODFWidth" fmla="val 178"/>
                <a:gd name="ODFHeight" fmla="val 722"/>
              </a:gdLst>
              <a:ahLst/>
              <a:cxnLst/>
              <a:rect l="OXMLTextRectL" t="OXMLTextRectT" r="OXMLTextRectR" b="OXMLTextRect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8" name="Shape 8"/>
            <p:cNvSpPr/>
            <p:nvPr/>
          </p:nvSpPr>
          <p:spPr>
            <a:xfrm>
              <a:off x="15538" y="0"/>
              <a:ext cx="73809" cy="2927929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3"/>
                <a:gd name="ODFBottom" fmla="val 635"/>
                <a:gd name="ODFWidth" fmla="val 23"/>
                <a:gd name="ODFHeight" fmla="val 635"/>
              </a:gdLst>
              <a:ahLst/>
              <a:cxnLst/>
              <a:rect l="OXMLTextRectL" t="OXMLTextRectT" r="OXMLTextRectR" b="OXMLTextRect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" name="Shape 9"/>
            <p:cNvSpPr/>
            <p:nvPr/>
          </p:nvSpPr>
          <p:spPr>
            <a:xfrm>
              <a:off x="54385" y="2715463"/>
              <a:ext cx="54385" cy="4938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7"/>
                <a:gd name="ODFBottom" fmla="val 107"/>
                <a:gd name="ODFWidth" fmla="val 17"/>
                <a:gd name="ODFHeight" fmla="val 107"/>
              </a:gdLst>
              <a:ahLst/>
              <a:cxnLst/>
              <a:rect l="OXMLTextRectL" t="OXMLTextRectT" r="OXMLTextRectR" b="OXMLTextRect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Shape 10"/>
            <p:cNvSpPr/>
            <p:nvPr/>
          </p:nvSpPr>
          <p:spPr>
            <a:xfrm>
              <a:off x="534794" y="5250144"/>
              <a:ext cx="132079" cy="102505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1"/>
                <a:gd name="ODFBottom" fmla="val 222"/>
                <a:gd name="ODFWidth" fmla="val 41"/>
                <a:gd name="ODFHeight" fmla="val 222"/>
              </a:gdLst>
              <a:ahLst/>
              <a:cxnLst/>
              <a:rect l="OXMLTextRectL" t="OXMLTextRectT" r="OXMLTextRectR" b="OXMLTextRect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Shape 11"/>
            <p:cNvSpPr/>
            <p:nvPr/>
          </p:nvSpPr>
          <p:spPr>
            <a:xfrm>
              <a:off x="538679" y="1170426"/>
              <a:ext cx="1442520" cy="4048033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50"/>
                <a:gd name="ODFBottom" fmla="val 878"/>
                <a:gd name="ODFWidth" fmla="val 450"/>
                <a:gd name="ODFHeight" fmla="val 878"/>
              </a:gdLst>
              <a:ahLst/>
              <a:cxnLst/>
              <a:rect l="OXMLTextRectL" t="OXMLTextRectT" r="OXMLTextRectR" b="OXMLTextRect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Shape 12"/>
            <p:cNvSpPr/>
            <p:nvPr/>
          </p:nvSpPr>
          <p:spPr>
            <a:xfrm>
              <a:off x="640976" y="6301291"/>
              <a:ext cx="112656" cy="337336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5"/>
                <a:gd name="ODFBottom" fmla="val 73"/>
                <a:gd name="ODFWidth" fmla="val 35"/>
                <a:gd name="ODFHeight" fmla="val 73"/>
              </a:gdLst>
              <a:ahLst/>
              <a:cxnLst/>
              <a:rect l="OXMLTextRectL" t="OXMLTextRectT" r="OXMLTextRectR" b="OXMLTextRect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Shape 13"/>
            <p:cNvSpPr/>
            <p:nvPr/>
          </p:nvSpPr>
          <p:spPr>
            <a:xfrm>
              <a:off x="534794" y="5130865"/>
              <a:ext cx="25898" cy="221785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"/>
                <a:gd name="ODFBottom" fmla="val 48"/>
                <a:gd name="ODFWidth" fmla="val 8"/>
                <a:gd name="ODFHeight" fmla="val 48"/>
              </a:gdLst>
              <a:ahLst/>
              <a:cxnLst/>
              <a:rect l="OXMLTextRectL" t="OXMLTextRectT" r="OXMLTextRectR" b="OXMLTextRect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Shape 14"/>
            <p:cNvSpPr/>
            <p:nvPr/>
          </p:nvSpPr>
          <p:spPr>
            <a:xfrm>
              <a:off x="590475" y="6016139"/>
              <a:ext cx="165747" cy="62248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2"/>
                <a:gd name="ODFBottom" fmla="val 135"/>
                <a:gd name="ODFWidth" fmla="val 52"/>
                <a:gd name="ODFHeight" fmla="val 135"/>
              </a:gdLst>
              <a:ahLst/>
              <a:cxnLst/>
              <a:rect l="OXMLTextRectL" t="OXMLTextRectT" r="OXMLTextRectR" b="OXMLTextRect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5" name="Shape 15"/>
          <p:cNvGrpSpPr/>
          <p:nvPr/>
        </p:nvGrpSpPr>
        <p:grpSpPr>
          <a:xfrm>
            <a:off x="20421" y="285"/>
            <a:ext cx="1952271" cy="6852967"/>
            <a:chOff x="0" y="0"/>
            <a:chExt cx="1952271" cy="6852967"/>
          </a:xfrm>
        </p:grpSpPr>
        <p:sp>
          <p:nvSpPr>
            <p:cNvPr id="16" name="Shape 16"/>
            <p:cNvSpPr/>
            <p:nvPr/>
          </p:nvSpPr>
          <p:spPr>
            <a:xfrm>
              <a:off x="0" y="0"/>
              <a:ext cx="409500" cy="4401041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03"/>
                <a:gd name="ODFBottom" fmla="val 920"/>
                <a:gd name="ODFWidth" fmla="val 103"/>
                <a:gd name="ODFHeight" fmla="val 920"/>
              </a:gdLst>
              <a:ahLst/>
              <a:cxnLst/>
              <a:rect l="OXMLTextRectL" t="OXMLTextRectT" r="OXMLTextRectR" b="OXMLTextRect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Shape 17"/>
            <p:cNvSpPr/>
            <p:nvPr/>
          </p:nvSpPr>
          <p:spPr>
            <a:xfrm>
              <a:off x="433309" y="4316189"/>
              <a:ext cx="350774" cy="1580696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8"/>
                <a:gd name="ODFBottom" fmla="val 330"/>
                <a:gd name="ODFWidth" fmla="val 88"/>
                <a:gd name="ODFHeight" fmla="val 330"/>
              </a:gdLst>
              <a:ahLst/>
              <a:cxnLst/>
              <a:rect l="OXMLTextRectL" t="OXMLTextRectT" r="OXMLTextRectR" b="OXMLTextRect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Shape 18"/>
            <p:cNvSpPr/>
            <p:nvPr/>
          </p:nvSpPr>
          <p:spPr>
            <a:xfrm>
              <a:off x="811065" y="5862397"/>
              <a:ext cx="357123" cy="99057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90"/>
                <a:gd name="ODFBottom" fmla="val 207"/>
                <a:gd name="ODFWidth" fmla="val 90"/>
                <a:gd name="ODFHeight" fmla="val 207"/>
              </a:gdLst>
              <a:ahLst/>
              <a:cxnLst/>
              <a:rect l="OXMLTextRectL" t="OXMLTextRectT" r="OXMLTextRectR" b="OXMLTextRect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Shape 19"/>
            <p:cNvSpPr/>
            <p:nvPr/>
          </p:nvSpPr>
          <p:spPr>
            <a:xfrm>
              <a:off x="409500" y="4364089"/>
              <a:ext cx="457117" cy="2235967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15"/>
                <a:gd name="ODFBottom" fmla="val 467"/>
                <a:gd name="ODFWidth" fmla="val 115"/>
                <a:gd name="ODFHeight" fmla="val 467"/>
              </a:gdLst>
              <a:ahLst/>
              <a:cxnLst/>
              <a:rect l="OXMLTextRectL" t="OXMLTextRectT" r="OXMLTextRectR" b="OXMLTextRect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Shape 20"/>
            <p:cNvSpPr/>
            <p:nvPr/>
          </p:nvSpPr>
          <p:spPr>
            <a:xfrm>
              <a:off x="365058" y="1288916"/>
              <a:ext cx="144437" cy="3027272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6"/>
                <a:gd name="ODFBottom" fmla="val 633"/>
                <a:gd name="ODFWidth" fmla="val 36"/>
                <a:gd name="ODFHeight" fmla="val 633"/>
              </a:gdLst>
              <a:ahLst/>
              <a:cxnLst/>
              <a:rect l="OXMLTextRectL" t="OXMLTextRectT" r="OXMLTextRectR" b="OXMLTextRect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Shape 21"/>
            <p:cNvSpPr/>
            <p:nvPr/>
          </p:nvSpPr>
          <p:spPr>
            <a:xfrm>
              <a:off x="898362" y="6571315"/>
              <a:ext cx="111104" cy="281651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8"/>
                <a:gd name="ODFBottom" fmla="val 59"/>
                <a:gd name="ODFWidth" fmla="val 28"/>
                <a:gd name="ODFHeight" fmla="val 59"/>
              </a:gdLst>
              <a:ahLst/>
              <a:cxnLst/>
              <a:rect l="OXMLTextRectL" t="OXMLTextRectT" r="OXMLTextRectR" b="OXMLTextRect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Shape 22"/>
            <p:cNvSpPr/>
            <p:nvPr/>
          </p:nvSpPr>
          <p:spPr>
            <a:xfrm>
              <a:off x="393628" y="4107345"/>
              <a:ext cx="68250" cy="511571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7"/>
                <a:gd name="ODFBottom" fmla="val 107"/>
                <a:gd name="ODFWidth" fmla="val 17"/>
                <a:gd name="ODFHeight" fmla="val 107"/>
              </a:gdLst>
              <a:ahLst/>
              <a:cxnLst/>
              <a:rect l="OXMLTextRectL" t="OXMLTextRectT" r="OXMLTextRectR" b="OXMLTextRect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" name="Shape 23"/>
            <p:cNvSpPr/>
            <p:nvPr/>
          </p:nvSpPr>
          <p:spPr>
            <a:xfrm>
              <a:off x="784083" y="3145516"/>
              <a:ext cx="1168188" cy="2716881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94"/>
                <a:gd name="ODFBottom" fmla="val 568"/>
                <a:gd name="ODFWidth" fmla="val 294"/>
                <a:gd name="ODFHeight" fmla="val 568"/>
              </a:gdLst>
              <a:ahLst/>
              <a:cxnLst/>
              <a:rect l="OXMLTextRectL" t="OXMLTextRectT" r="OXMLTextRectR" b="OXMLTextRect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Shape 24"/>
            <p:cNvSpPr/>
            <p:nvPr/>
          </p:nvSpPr>
          <p:spPr>
            <a:xfrm>
              <a:off x="866618" y="6600055"/>
              <a:ext cx="99995" cy="25291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5"/>
                <a:gd name="ODFBottom" fmla="val 53"/>
                <a:gd name="ODFWidth" fmla="val 25"/>
                <a:gd name="ODFHeight" fmla="val 53"/>
              </a:gdLst>
              <a:ahLst/>
              <a:cxnLst/>
              <a:rect l="OXMLTextRectL" t="OXMLTextRectT" r="OXMLTextRectR" b="OXMLTextRect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Shape 25"/>
            <p:cNvSpPr/>
            <p:nvPr/>
          </p:nvSpPr>
          <p:spPr>
            <a:xfrm>
              <a:off x="784083" y="5896885"/>
              <a:ext cx="114279" cy="67443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9"/>
                <a:gd name="ODFBottom" fmla="val 141"/>
                <a:gd name="ODFWidth" fmla="val 29"/>
                <a:gd name="ODFHeight" fmla="val 141"/>
              </a:gdLst>
              <a:ahLst/>
              <a:cxnLst/>
              <a:rect l="OXMLTextRectL" t="OXMLTextRectT" r="OXMLTextRectR" b="OXMLTextRect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Shape 26"/>
            <p:cNvSpPr/>
            <p:nvPr/>
          </p:nvSpPr>
          <p:spPr>
            <a:xfrm>
              <a:off x="784083" y="5772345"/>
              <a:ext cx="31744" cy="228003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8"/>
                <a:gd name="ODFBottom" fmla="val 48"/>
                <a:gd name="ODFWidth" fmla="val 8"/>
                <a:gd name="ODFHeight" fmla="val 48"/>
              </a:gdLst>
              <a:ahLst/>
              <a:cxnLst/>
              <a:rect l="OXMLTextRectL" t="OXMLTextRectT" r="OXMLTextRectR" b="OXMLTextRect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Shape 27"/>
            <p:cNvSpPr/>
            <p:nvPr/>
          </p:nvSpPr>
          <p:spPr>
            <a:xfrm>
              <a:off x="811065" y="6322236"/>
              <a:ext cx="174593" cy="530731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4"/>
                <a:gd name="ODFBottom" fmla="val 111"/>
                <a:gd name="ODFWidth" fmla="val 44"/>
                <a:gd name="ODFHeight" fmla="val 111"/>
              </a:gdLst>
              <a:ahLst/>
              <a:cxnLst/>
              <a:rect l="OXMLTextRectL" t="OXMLTextRectT" r="OXMLTextRectR" b="OXMLTextRect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8" name="Shape 28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anchor="t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dt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19.10.2023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ft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3" name="Shape 33"/>
          <p:cNvSpPr txBox="1">
            <a:spLocks noGrp="1"/>
          </p:cNvSpPr>
          <p:nvPr>
            <p:ph type="sldNum" idx="4"/>
          </p:nvPr>
        </p:nvSpPr>
        <p:spPr>
          <a:xfrm>
            <a:off x="511228" y="787783"/>
            <a:ext cx="584977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2000">
                <a:solidFill>
                  <a:srgbClr val="FEFFFF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olidFill>
                  <a:srgbClr val="000000">
                    <a:tint val="75000"/>
                  </a:srgbClr>
                </a:solidFill>
              </a:rP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defPPr/>
      <a:lvl1pPr lvl="0" algn="l">
        <a:buNone/>
        <a:defRPr sz="36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lvl="1">
        <a:defRPr>
          <a:solidFill>
            <a:schemeClr val="tx2"/>
          </a:solidFill>
        </a:defRPr>
      </a:lvl2pPr>
      <a:lvl3pPr lvl="2">
        <a:defRPr>
          <a:solidFill>
            <a:schemeClr val="tx2"/>
          </a:solidFill>
        </a:defRPr>
      </a:lvl3pPr>
      <a:lvl4pPr lvl="3">
        <a:defRPr>
          <a:solidFill>
            <a:schemeClr val="tx2"/>
          </a:solidFill>
        </a:defRPr>
      </a:lvl4pPr>
      <a:lvl5pPr lvl="4">
        <a:defRPr>
          <a:solidFill>
            <a:schemeClr val="tx2"/>
          </a:solidFill>
        </a:defRPr>
      </a:lvl5pPr>
      <a:lvl6pPr lvl="5">
        <a:defRPr>
          <a:solidFill>
            <a:schemeClr val="tx2"/>
          </a:solidFill>
        </a:defRPr>
      </a:lvl6pPr>
      <a:lvl7pPr lvl="6">
        <a:defRPr>
          <a:solidFill>
            <a:schemeClr val="tx2"/>
          </a:solidFill>
        </a:defRPr>
      </a:lvl7pPr>
      <a:lvl8pPr lvl="7">
        <a:defRPr>
          <a:solidFill>
            <a:schemeClr val="tx2"/>
          </a:solidFill>
        </a:defRPr>
      </a:lvl8pPr>
      <a:lvl9pPr lvl="8">
        <a:defRPr>
          <a:solidFill>
            <a:schemeClr val="tx2"/>
          </a:solidFill>
        </a:defRPr>
      </a:lvl9pPr>
    </p:titleStyle>
    <p:bodyStyle>
      <a:defPPr/>
      <a:lvl1pPr marL="342900" lvl="0" indent="-342900" algn="l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lvl="1" indent="-285750" algn="l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6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lvl="2" indent="-228600" algn="l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4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lvl="3" indent="-228600" algn="l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lvl="4" indent="-228600" algn="l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lvl="5" indent="-228600" algn="l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lvl="6" indent="-228600" algn="l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lvl="7" indent="-228600" algn="l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lvl="8" indent="-228600" algn="l">
        <a:spcBef>
          <a:spcPts val="1000"/>
        </a:spcBef>
        <a:spcAft>
          <a:spcPts val="0"/>
        </a:spcAft>
        <a:buClr>
          <a:schemeClr val="accent1"/>
        </a:buClr>
        <a:buFont typeface="Wingdings 3"/>
        <a:buChar char=""/>
        <a:defRPr sz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/>
        </p:nvSpPr>
        <p:spPr>
          <a:xfrm>
            <a:off x="323528" y="188640"/>
            <a:ext cx="8568952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lang="ru-RU" sz="3600" b="1" i="1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Родительское собрание по теме:</a:t>
            </a:r>
          </a:p>
          <a:p>
            <a:pPr marL="0" indent="0" algn="ctr"/>
            <a:r>
              <a:rPr lang="ru-RU" sz="3600" b="1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«</a:t>
            </a:r>
            <a:r>
              <a:rPr sz="36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Особенности</a:t>
            </a:r>
            <a:r>
              <a:rPr sz="3600" b="1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 </a:t>
            </a:r>
            <a:r>
              <a:rPr sz="36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подготовки</a:t>
            </a:r>
            <a:r>
              <a:rPr sz="3600" b="1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 и </a:t>
            </a:r>
            <a:r>
              <a:rPr sz="36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проведения</a:t>
            </a:r>
            <a:r>
              <a:rPr sz="3600" b="1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</a:t>
            </a:r>
          </a:p>
          <a:p>
            <a:pPr marL="0" indent="0" algn="ctr"/>
            <a:r>
              <a:rPr sz="36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государственной</a:t>
            </a:r>
            <a:r>
              <a:rPr sz="3600" b="1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 </a:t>
            </a:r>
            <a:r>
              <a:rPr sz="36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итоговой</a:t>
            </a:r>
            <a:r>
              <a:rPr sz="3600" b="1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36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аттестации</a:t>
            </a:r>
            <a:r>
              <a:rPr sz="3600" b="1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</a:t>
            </a:r>
          </a:p>
          <a:p>
            <a:pPr marL="0" indent="0" algn="ctr"/>
            <a:r>
              <a:rPr sz="36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по</a:t>
            </a:r>
            <a:r>
              <a:rPr sz="3600" b="1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36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образовательным</a:t>
            </a:r>
            <a:r>
              <a:rPr sz="3600" b="1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 </a:t>
            </a:r>
            <a:r>
              <a:rPr sz="36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программам</a:t>
            </a:r>
            <a:r>
              <a:rPr sz="3600" b="1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36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среднего</a:t>
            </a:r>
            <a:r>
              <a:rPr sz="3600" b="1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 </a:t>
            </a:r>
            <a:r>
              <a:rPr sz="36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общего</a:t>
            </a:r>
            <a:r>
              <a:rPr sz="3600" b="1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и </a:t>
            </a:r>
            <a:r>
              <a:rPr sz="36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основного</a:t>
            </a:r>
            <a:r>
              <a:rPr sz="3600" b="1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</a:t>
            </a:r>
            <a:r>
              <a:rPr sz="36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общего</a:t>
            </a:r>
            <a:r>
              <a:rPr sz="3600" b="1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 </a:t>
            </a:r>
            <a:r>
              <a:rPr sz="36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образования</a:t>
            </a:r>
            <a:r>
              <a:rPr sz="3600" b="1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</a:t>
            </a:r>
          </a:p>
          <a:p>
            <a:pPr marL="0" indent="0" algn="ctr"/>
            <a:r>
              <a:rPr sz="3600" b="1" dirty="0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в  </a:t>
            </a:r>
            <a:r>
              <a:rPr sz="3600" b="1" dirty="0">
                <a:solidFill>
                  <a:srgbClr val="C00000"/>
                </a:solidFill>
                <a:latin typeface="Monotype Corsiva"/>
                <a:ea typeface="Monotype Corsiva"/>
                <a:cs typeface="Monotype Corsiva"/>
              </a:rPr>
              <a:t> 2024   </a:t>
            </a:r>
            <a:r>
              <a:rPr sz="3600" b="1" dirty="0" err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году</a:t>
            </a:r>
            <a:endParaRPr sz="3600" b="1" dirty="0">
              <a:solidFill>
                <a:srgbClr val="C00000"/>
              </a:solidFill>
              <a:latin typeface="Cambria"/>
              <a:ea typeface="Cambria"/>
              <a:cs typeface="Cambria"/>
            </a:endParaRPr>
          </a:p>
        </p:txBody>
      </p:sp>
      <p:pic>
        <p:nvPicPr>
          <p:cNvPr id="159" name="Picture 159"/>
          <p:cNvPicPr/>
          <p:nvPr/>
        </p:nvPicPr>
        <p:blipFill>
          <a:blip r:embed="rId2"/>
          <a:stretch/>
        </p:blipFill>
        <p:spPr>
          <a:xfrm>
            <a:off x="304954" y="4983025"/>
            <a:ext cx="8497580" cy="936104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CA558B9-4A59-415E-B4FA-01B2723AF0A0}"/>
              </a:ext>
            </a:extLst>
          </p:cNvPr>
          <p:cNvSpPr/>
          <p:nvPr/>
        </p:nvSpPr>
        <p:spPr>
          <a:xfrm>
            <a:off x="3116424" y="5919129"/>
            <a:ext cx="3405674" cy="56564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8</a:t>
            </a:r>
            <a:r>
              <a:rPr lang="ru-RU" sz="2400" b="1">
                <a:solidFill>
                  <a:srgbClr val="C0000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ноября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/>
        </p:nvSpPr>
        <p:spPr>
          <a:xfrm>
            <a:off x="1187485" y="2660706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" name="Shape 225"/>
          <p:cNvSpPr txBox="1"/>
          <p:nvPr/>
        </p:nvSpPr>
        <p:spPr>
          <a:xfrm>
            <a:off x="251521" y="246787"/>
            <a:ext cx="864096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3200" b="1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Безопасность проведения ЕГЭ и ОГЭ</a:t>
            </a:r>
          </a:p>
        </p:txBody>
      </p:sp>
      <p:sp>
        <p:nvSpPr>
          <p:cNvPr id="226" name="Shape 226"/>
          <p:cNvSpPr/>
          <p:nvPr/>
        </p:nvSpPr>
        <p:spPr>
          <a:xfrm>
            <a:off x="1331947" y="921745"/>
            <a:ext cx="8352927" cy="30777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400" b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(Раздел VI. п. 34. Приказа Минобрнауки России от 26.12.2013 N 1400)</a:t>
            </a:r>
          </a:p>
        </p:txBody>
      </p:sp>
      <p:sp>
        <p:nvSpPr>
          <p:cNvPr id="227" name="Shape 227"/>
          <p:cNvSpPr/>
          <p:nvPr/>
        </p:nvSpPr>
        <p:spPr>
          <a:xfrm>
            <a:off x="683568" y="1746380"/>
            <a:ext cx="2591648" cy="3410811"/>
          </a:xfrm>
          <a:prstGeom prst="rect">
            <a:avLst/>
          </a:prstGeom>
          <a:ln w="9525">
            <a:solidFill>
              <a:schemeClr val="accent2"/>
            </a:solidFill>
            <a:prstDash val="solid"/>
          </a:ln>
        </p:spPr>
        <p:style>
          <a:lnRef idx="0">
            <a:scrgbClr r="0" g="0" b="0"/>
          </a:lnRef>
          <a:fillRef idx="2">
            <a:schemeClr val="accent2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2000">
              <a:solidFill>
                <a:srgbClr val="2E3192"/>
              </a:solidFill>
              <a:latin typeface="Cambria"/>
              <a:ea typeface="Cambria"/>
              <a:cs typeface="Cambria"/>
            </a:endParaRPr>
          </a:p>
          <a:p>
            <a:pPr marL="0" indent="0" algn="ctr"/>
            <a:r>
              <a:rPr sz="2000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Обеспечение информационной безопасности ЕГЭ и ОГЭ  и избежание утечек контрольно-измерительных материалов</a:t>
            </a:r>
          </a:p>
        </p:txBody>
      </p:sp>
      <p:sp>
        <p:nvSpPr>
          <p:cNvPr id="228" name="Shape 228"/>
          <p:cNvSpPr/>
          <p:nvPr/>
        </p:nvSpPr>
        <p:spPr>
          <a:xfrm>
            <a:off x="4139952" y="1533471"/>
            <a:ext cx="4824536" cy="118786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>
            <a:prstDash val="dash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2000" b="1" u="sng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Видеонаблюдение </a:t>
            </a:r>
          </a:p>
          <a:p>
            <a:pPr marL="0" indent="0" algn="ctr"/>
            <a:r>
              <a:rPr sz="2000" b="1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100% online   - ЕГЭ</a:t>
            </a:r>
          </a:p>
          <a:p>
            <a:pPr marL="0" indent="0" algn="ctr"/>
            <a:r>
              <a:rPr sz="2000" b="1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100% offline   - ОГЭ</a:t>
            </a:r>
          </a:p>
        </p:txBody>
      </p:sp>
      <p:sp>
        <p:nvSpPr>
          <p:cNvPr id="229" name="Shape 229"/>
          <p:cNvSpPr/>
          <p:nvPr/>
        </p:nvSpPr>
        <p:spPr>
          <a:xfrm>
            <a:off x="4067945" y="2996952"/>
            <a:ext cx="4824536" cy="866909"/>
          </a:xfrm>
          <a:prstGeom prst="rect">
            <a:avLst/>
          </a:prstGeom>
          <a:solidFill>
            <a:srgbClr val="B9CDE5">
              <a:alpha val="31000"/>
            </a:srgbClr>
          </a:solidFill>
          <a:ln w="25400">
            <a:prstDash val="dash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800" b="1" u="sng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Печать КИМ </a:t>
            </a:r>
            <a:r>
              <a:rPr sz="1800" b="1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   </a:t>
            </a:r>
            <a:r>
              <a:rPr sz="1800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в аудиториях ППЭ (ЕГЭ)</a:t>
            </a:r>
          </a:p>
          <a:p>
            <a:pPr marL="0" indent="0" algn="ctr"/>
            <a:r>
              <a:rPr sz="1800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                                в штабе ППЭ            (ОГЭ) </a:t>
            </a:r>
          </a:p>
        </p:txBody>
      </p:sp>
      <p:sp>
        <p:nvSpPr>
          <p:cNvPr id="230" name="Shape 230"/>
          <p:cNvSpPr/>
          <p:nvPr/>
        </p:nvSpPr>
        <p:spPr>
          <a:xfrm>
            <a:off x="4067944" y="4283183"/>
            <a:ext cx="4824536" cy="874007"/>
          </a:xfrm>
          <a:prstGeom prst="rect">
            <a:avLst/>
          </a:prstGeom>
          <a:solidFill>
            <a:srgbClr val="B9CDE5">
              <a:alpha val="31000"/>
            </a:srgbClr>
          </a:solidFill>
          <a:ln w="25400">
            <a:prstDash val="dash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700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Доставка экзаменационных материалов в ППЭ </a:t>
            </a:r>
          </a:p>
          <a:p>
            <a:pPr marL="0" indent="0" algn="ctr"/>
            <a:r>
              <a:rPr sz="1800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ФГУП «Главный центр специальной связи»</a:t>
            </a:r>
          </a:p>
        </p:txBody>
      </p:sp>
      <p:sp>
        <p:nvSpPr>
          <p:cNvPr id="231" name="Shape 231"/>
          <p:cNvSpPr/>
          <p:nvPr/>
        </p:nvSpPr>
        <p:spPr>
          <a:xfrm rot="16200000">
            <a:off x="2684958" y="3166033"/>
            <a:ext cx="1800200" cy="435549"/>
          </a:xfrm>
          <a:prstGeom prst="downArrow">
            <a:avLst/>
          </a:prstGeom>
          <a:gradFill>
            <a:gsLst>
              <a:gs pos="0">
                <a:srgbClr val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</a:gradFill>
          <a:ln w="25400"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4211960" y="4077072"/>
            <a:ext cx="4392488" cy="158417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0">
            <a:scrgbClr r="0" g="0" b="0"/>
          </a:effectRef>
          <a:fontRef idx="none"/>
        </p:style>
      </p:sp>
      <p:sp>
        <p:nvSpPr>
          <p:cNvPr id="233" name="Shape 233"/>
          <p:cNvSpPr/>
          <p:nvPr/>
        </p:nvSpPr>
        <p:spPr>
          <a:xfrm flipH="1">
            <a:off x="4355976" y="3933056"/>
            <a:ext cx="4392488" cy="172819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0">
            <a:scrgbClr r="0" g="0" b="0"/>
          </a:effectRef>
          <a:fontRef idx="none"/>
        </p:style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236"/>
          <p:cNvPicPr/>
          <p:nvPr/>
        </p:nvPicPr>
        <p:blipFill>
          <a:blip r:embed="rId2"/>
          <a:srcRect b="4851"/>
          <a:stretch/>
        </p:blipFill>
        <p:spPr>
          <a:xfrm>
            <a:off x="0" y="0"/>
            <a:ext cx="9144000" cy="7029399"/>
          </a:xfrm>
          <a:prstGeom prst="rect">
            <a:avLst/>
          </a:prstGeom>
          <a:ln>
            <a:noFill/>
          </a:ln>
        </p:spPr>
      </p:pic>
      <p:sp>
        <p:nvSpPr>
          <p:cNvPr id="237" name="Shape 237"/>
          <p:cNvSpPr txBox="1"/>
          <p:nvPr/>
        </p:nvSpPr>
        <p:spPr>
          <a:xfrm>
            <a:off x="4568552" y="627075"/>
            <a:ext cx="3048399" cy="4616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2400" b="1" u="sng">
                <a:solidFill>
                  <a:srgbClr val="C00000"/>
                </a:solidFill>
                <a:latin typeface="+mn-lt"/>
                <a:ea typeface="+mn-ea"/>
                <a:cs typeface="+mn-cs"/>
              </a:rPr>
              <a:t>WWW.SMOTRIEGE.RU</a:t>
            </a:r>
          </a:p>
        </p:txBody>
      </p:sp>
      <p:pic>
        <p:nvPicPr>
          <p:cNvPr id="239" name="Picture 239"/>
          <p:cNvPicPr/>
          <p:nvPr/>
        </p:nvPicPr>
        <p:blipFill>
          <a:blip r:embed="rId3"/>
          <a:srcRect b="28405"/>
          <a:stretch/>
        </p:blipFill>
        <p:spPr>
          <a:xfrm>
            <a:off x="107504" y="692696"/>
            <a:ext cx="1661169" cy="7920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242"/>
          <p:cNvPicPr/>
          <p:nvPr/>
        </p:nvPicPr>
        <p:blipFill>
          <a:blip r:embed="rId2"/>
          <a:stretch/>
        </p:blipFill>
        <p:spPr>
          <a:xfrm>
            <a:off x="0" y="0"/>
            <a:ext cx="9144000" cy="68964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Picture 245"/>
          <p:cNvPicPr/>
          <p:nvPr/>
        </p:nvPicPr>
        <p:blipFill>
          <a:blip r:embed="rId2"/>
          <a:stretch/>
        </p:blipFill>
        <p:spPr>
          <a:xfrm>
            <a:off x="-20977" y="-11034"/>
            <a:ext cx="9144000" cy="6858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Picture 248"/>
          <p:cNvPicPr/>
          <p:nvPr/>
        </p:nvPicPr>
        <p:blipFill>
          <a:blip r:embed="rId2"/>
          <a:srcRect b="3826"/>
          <a:stretch/>
        </p:blipFill>
        <p:spPr>
          <a:xfrm>
            <a:off x="0" y="1767"/>
            <a:ext cx="9144000" cy="6856232"/>
          </a:xfrm>
          <a:prstGeom prst="rect">
            <a:avLst/>
          </a:prstGeom>
        </p:spPr>
      </p:pic>
      <p:pic>
        <p:nvPicPr>
          <p:cNvPr id="250" name="Picture 250"/>
          <p:cNvPicPr/>
          <p:nvPr/>
        </p:nvPicPr>
        <p:blipFill>
          <a:blip r:embed="rId3"/>
          <a:srcRect b="28405"/>
          <a:stretch/>
        </p:blipFill>
        <p:spPr>
          <a:xfrm>
            <a:off x="251519" y="548680"/>
            <a:ext cx="1256336" cy="599053"/>
          </a:xfrm>
          <a:prstGeom prst="rect">
            <a:avLst/>
          </a:prstGeom>
        </p:spPr>
      </p:pic>
      <p:sp>
        <p:nvSpPr>
          <p:cNvPr id="251" name="Shape 251"/>
          <p:cNvSpPr/>
          <p:nvPr/>
        </p:nvSpPr>
        <p:spPr>
          <a:xfrm>
            <a:off x="467544" y="4509120"/>
            <a:ext cx="3024336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0">
            <a:scrgbClr r="0" g="0" b="0"/>
          </a:effectRef>
          <a:fontRef idx="none"/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254"/>
          <p:cNvPicPr/>
          <p:nvPr/>
        </p:nvPicPr>
        <p:blipFill>
          <a:blip r:embed="rId2"/>
          <a:stretch/>
        </p:blipFill>
        <p:spPr>
          <a:xfrm>
            <a:off x="6012160" y="3645024"/>
            <a:ext cx="2664296" cy="2618792"/>
          </a:xfrm>
          <a:prstGeom prst="rect">
            <a:avLst/>
          </a:prstGeom>
          <a:ln>
            <a:noFill/>
          </a:ln>
        </p:spPr>
      </p:pic>
      <p:sp>
        <p:nvSpPr>
          <p:cNvPr id="255" name="Shape 255"/>
          <p:cNvSpPr txBox="1">
            <a:spLocks noGrp="1"/>
          </p:cNvSpPr>
          <p:nvPr>
            <p:ph type="title" idx="4294967295"/>
          </p:nvPr>
        </p:nvSpPr>
        <p:spPr>
          <a:xfrm>
            <a:off x="1231900" y="260350"/>
            <a:ext cx="7912100" cy="947738"/>
          </a:xfrm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pPr algn="l"/>
            <a:r>
              <a:rPr b="1">
                <a:solidFill>
                  <a:srgbClr val="22419B"/>
                </a:solidFill>
                <a:latin typeface="Cambria"/>
                <a:ea typeface="Cambria"/>
                <a:cs typeface="Cambria"/>
              </a:rPr>
              <a:t>ПОДАВЛЕНИЕ СИГНАЛА СОТОВОЙ СВЯЗИ</a:t>
            </a:r>
          </a:p>
        </p:txBody>
      </p:sp>
      <p:pic>
        <p:nvPicPr>
          <p:cNvPr id="257" name="Picture 257"/>
          <p:cNvPicPr/>
          <p:nvPr/>
        </p:nvPicPr>
        <p:blipFill>
          <a:blip r:embed="rId3"/>
          <a:stretch/>
        </p:blipFill>
        <p:spPr>
          <a:xfrm>
            <a:off x="143442" y="1690046"/>
            <a:ext cx="5236687" cy="4244223"/>
          </a:xfrm>
          <a:prstGeom prst="rect">
            <a:avLst/>
          </a:prstGeom>
          <a:ln>
            <a:noFill/>
          </a:ln>
        </p:spPr>
      </p:pic>
      <p:sp>
        <p:nvSpPr>
          <p:cNvPr id="258" name="Shape 258"/>
          <p:cNvSpPr/>
          <p:nvPr/>
        </p:nvSpPr>
        <p:spPr>
          <a:xfrm>
            <a:off x="5508104" y="1124744"/>
            <a:ext cx="3351829" cy="267765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1pPr>
            <a:lvl2pPr marL="742950" lvl="1" indent="-28575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2pPr>
            <a:lvl3pPr marL="1143000" lvl="2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3pPr>
            <a:lvl4pPr marL="1600200" lvl="3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4pPr>
            <a:lvl5pPr marL="2057400" lvl="4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5pPr>
            <a:lvl6pPr marL="2514600" lvl="5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6pPr>
            <a:lvl7pPr marL="2971800" lvl="6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7pPr>
            <a:lvl8pPr marL="3429000" lvl="7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8pPr>
            <a:lvl9pPr marL="3886200" lvl="8" indent="-228600" algn="l">
              <a:defRPr sz="1800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lvl9pPr>
          </a:lstStyle>
          <a:p>
            <a:r>
              <a:rPr sz="2800" dirty="0">
                <a:latin typeface="Cambria"/>
                <a:ea typeface="Cambria"/>
                <a:cs typeface="Cambria"/>
              </a:rPr>
              <a:t>В 202</a:t>
            </a:r>
            <a:r>
              <a:rPr lang="ru-RU" sz="2800" dirty="0">
                <a:latin typeface="Cambria"/>
                <a:ea typeface="Cambria"/>
                <a:cs typeface="Cambria"/>
              </a:rPr>
              <a:t>5</a:t>
            </a:r>
            <a:r>
              <a:rPr sz="2800" dirty="0">
                <a:latin typeface="Cambria"/>
                <a:ea typeface="Cambria"/>
                <a:cs typeface="Cambria"/>
              </a:rPr>
              <a:t> г. ППЭ </a:t>
            </a:r>
            <a:r>
              <a:rPr sz="2800" dirty="0" err="1">
                <a:latin typeface="Cambria"/>
                <a:ea typeface="Cambria"/>
                <a:cs typeface="Cambria"/>
              </a:rPr>
              <a:t>оснащается</a:t>
            </a:r>
            <a:r>
              <a:rPr sz="2800" dirty="0">
                <a:latin typeface="Cambria"/>
                <a:ea typeface="Cambria"/>
                <a:cs typeface="Cambria"/>
              </a:rPr>
              <a:t>  </a:t>
            </a:r>
            <a:r>
              <a:rPr sz="2800" dirty="0" err="1">
                <a:latin typeface="Cambria"/>
                <a:ea typeface="Cambria"/>
                <a:cs typeface="Cambria"/>
              </a:rPr>
              <a:t>средствами</a:t>
            </a:r>
            <a:r>
              <a:rPr sz="2800" dirty="0">
                <a:latin typeface="Cambria"/>
                <a:ea typeface="Cambria"/>
                <a:cs typeface="Cambria"/>
              </a:rPr>
              <a:t> </a:t>
            </a:r>
            <a:r>
              <a:rPr sz="2800" dirty="0" err="1">
                <a:latin typeface="Cambria"/>
                <a:ea typeface="Cambria"/>
                <a:cs typeface="Cambria"/>
              </a:rPr>
              <a:t>подавления</a:t>
            </a:r>
            <a:r>
              <a:rPr sz="2800" dirty="0">
                <a:latin typeface="Cambria"/>
                <a:ea typeface="Cambria"/>
                <a:cs typeface="Cambria"/>
              </a:rPr>
              <a:t> </a:t>
            </a:r>
            <a:r>
              <a:rPr sz="2800" dirty="0" err="1">
                <a:latin typeface="Cambria"/>
                <a:ea typeface="Cambria"/>
                <a:cs typeface="Cambria"/>
              </a:rPr>
              <a:t>сигналов</a:t>
            </a:r>
            <a:r>
              <a:rPr sz="2800" dirty="0">
                <a:latin typeface="Cambria"/>
                <a:ea typeface="Cambria"/>
                <a:cs typeface="Cambria"/>
              </a:rPr>
              <a:t> </a:t>
            </a:r>
            <a:r>
              <a:rPr sz="2800" dirty="0" err="1">
                <a:latin typeface="Cambria"/>
                <a:ea typeface="Cambria"/>
                <a:cs typeface="Cambria"/>
              </a:rPr>
              <a:t>сотовой</a:t>
            </a:r>
            <a:r>
              <a:rPr sz="2800" dirty="0">
                <a:latin typeface="Cambria"/>
                <a:ea typeface="Cambria"/>
                <a:cs typeface="Cambria"/>
              </a:rPr>
              <a:t> </a:t>
            </a:r>
            <a:r>
              <a:rPr sz="2800" dirty="0" err="1">
                <a:latin typeface="Cambria"/>
                <a:ea typeface="Cambria"/>
                <a:cs typeface="Cambria"/>
              </a:rPr>
              <a:t>связи</a:t>
            </a:r>
            <a:r>
              <a:rPr sz="2800" dirty="0">
                <a:latin typeface="Cambria"/>
                <a:ea typeface="Cambria"/>
                <a:cs typeface="Cambria"/>
              </a:rPr>
              <a:t>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539552" y="1580265"/>
            <a:ext cx="8229600" cy="452543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algn="ctr">
              <a:buNone/>
            </a:pPr>
            <a:r>
              <a:rPr sz="8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Процедура проведения ЕГЭ </a:t>
            </a:r>
            <a:r>
              <a:rPr sz="7200" i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и</a:t>
            </a:r>
            <a:r>
              <a:rPr sz="8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ОГЭ</a:t>
            </a:r>
          </a:p>
        </p:txBody>
      </p:sp>
      <p:pic>
        <p:nvPicPr>
          <p:cNvPr id="262" name="Picture 262"/>
          <p:cNvPicPr/>
          <p:nvPr/>
        </p:nvPicPr>
        <p:blipFill>
          <a:blip r:embed="rId2"/>
          <a:stretch/>
        </p:blipFill>
        <p:spPr>
          <a:xfrm>
            <a:off x="2843808" y="23560"/>
            <a:ext cx="3912968" cy="1861044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icture 265"/>
          <p:cNvPicPr/>
          <p:nvPr/>
        </p:nvPicPr>
        <p:blipFill>
          <a:blip r:embed="rId2"/>
          <a:stretch/>
        </p:blipFill>
        <p:spPr>
          <a:xfrm>
            <a:off x="-9893" y="-24259"/>
            <a:ext cx="9253538" cy="6884988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266" name="Shape 266"/>
          <p:cNvSpPr txBox="1"/>
          <p:nvPr/>
        </p:nvSpPr>
        <p:spPr>
          <a:xfrm>
            <a:off x="1187624" y="332656"/>
            <a:ext cx="6400799" cy="504800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342900" lvl="0" indent="-342900" algn="l">
              <a:buFont typeface="Arial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>
              <a:buFont typeface="Arial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buFont typeface="Arial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buFont typeface="Arial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sz="2200" b="1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Схема допуска в ППЭ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17</a:t>
            </a:r>
          </a:p>
        </p:txBody>
      </p:sp>
      <p:sp>
        <p:nvSpPr>
          <p:cNvPr id="268" name="Shape 268"/>
          <p:cNvSpPr/>
          <p:nvPr/>
        </p:nvSpPr>
        <p:spPr>
          <a:xfrm>
            <a:off x="472790" y="830517"/>
            <a:ext cx="1429668" cy="2864846"/>
          </a:xfrm>
          <a:prstGeom prst="rect">
            <a:avLst/>
          </a:prstGeom>
          <a:solidFill>
            <a:srgbClr val="B9CDE5">
              <a:alpha val="31000"/>
            </a:srgbClr>
          </a:solidFill>
          <a:ln w="15875">
            <a:solidFill>
              <a:schemeClr val="accent1">
                <a:shade val="50000"/>
              </a:schemeClr>
            </a:solidFill>
            <a:prstDash val="dash"/>
          </a:ln>
        </p:spPr>
        <p:txBody>
          <a:bodyPr lIns="91440" tIns="45720" rIns="91440" bIns="45720" anchor="ctr"/>
          <a:lstStyle/>
          <a:p>
            <a:pPr marL="0" indent="0" algn="ctr">
              <a:lnSpc>
                <a:spcPct val="120000"/>
              </a:lnSpc>
            </a:pPr>
            <a:r>
              <a:rPr sz="2000" b="1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КПП1</a:t>
            </a:r>
            <a:endParaRPr sz="120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2131044" y="4293096"/>
            <a:ext cx="6401396" cy="1800200"/>
          </a:xfrm>
          <a:prstGeom prst="rect">
            <a:avLst/>
          </a:prstGeom>
          <a:solidFill>
            <a:srgbClr val="B9CDE5">
              <a:alpha val="31000"/>
            </a:srgbClr>
          </a:solidFill>
          <a:ln w="15875">
            <a:solidFill>
              <a:schemeClr val="accent1">
                <a:shade val="50000"/>
              </a:schemeClr>
            </a:solidFill>
            <a:prstDash val="dash"/>
          </a:ln>
        </p:spPr>
        <p:txBody>
          <a:bodyPr lIns="91440" tIns="45720" rIns="91440" bIns="45720" anchor="ctr"/>
          <a:lstStyle/>
          <a:p>
            <a:pPr marL="0" indent="0" algn="just">
              <a:lnSpc>
                <a:spcPct val="120000"/>
              </a:lnSpc>
              <a:spcAft>
                <a:spcPts val="600"/>
              </a:spcAft>
            </a:pPr>
            <a:r>
              <a:rPr sz="1500" b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Участники ЕГЭ/ОГЭ проходят через «рамку» металлодетектора.</a:t>
            </a:r>
          </a:p>
          <a:p>
            <a:pPr marL="0" indent="0" algn="just">
              <a:lnSpc>
                <a:spcPct val="120000"/>
              </a:lnSpc>
              <a:spcAft>
                <a:spcPts val="600"/>
              </a:spcAft>
            </a:pPr>
            <a:r>
              <a:rPr sz="1500" b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Если сигнал есть – </a:t>
            </a:r>
            <a:r>
              <a:rPr sz="1500" b="1">
                <a:solidFill>
                  <a:srgbClr val="CC0000"/>
                </a:solidFill>
                <a:latin typeface="Verdana"/>
                <a:ea typeface="Verdana"/>
                <a:cs typeface="Verdana"/>
              </a:rPr>
              <a:t>ответственный за допуск </a:t>
            </a:r>
            <a:r>
              <a:rPr sz="1500" b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предлагает выложить металлические вещи.</a:t>
            </a:r>
          </a:p>
        </p:txBody>
      </p:sp>
      <p:pic>
        <p:nvPicPr>
          <p:cNvPr id="271" name="Picture 271"/>
          <p:cNvPicPr/>
          <p:nvPr/>
        </p:nvPicPr>
        <p:blipFill>
          <a:blip r:embed="rId3"/>
          <a:stretch/>
        </p:blipFill>
        <p:spPr>
          <a:xfrm>
            <a:off x="472790" y="4293096"/>
            <a:ext cx="1429668" cy="1656184"/>
          </a:xfrm>
          <a:prstGeom prst="rect">
            <a:avLst/>
          </a:prstGeom>
          <a:ln>
            <a:noFill/>
          </a:ln>
        </p:spPr>
      </p:pic>
      <p:pic>
        <p:nvPicPr>
          <p:cNvPr id="273" name="Picture 273"/>
          <p:cNvPicPr/>
          <p:nvPr/>
        </p:nvPicPr>
        <p:blipFill>
          <a:blip r:embed="rId3"/>
          <a:stretch/>
        </p:blipFill>
        <p:spPr>
          <a:xfrm>
            <a:off x="472790" y="797908"/>
            <a:ext cx="1429668" cy="2897453"/>
          </a:xfrm>
          <a:prstGeom prst="rect">
            <a:avLst/>
          </a:prstGeom>
          <a:ln>
            <a:noFill/>
          </a:ln>
        </p:spPr>
      </p:pic>
      <p:sp>
        <p:nvSpPr>
          <p:cNvPr id="274" name="Shape 274"/>
          <p:cNvSpPr/>
          <p:nvPr/>
        </p:nvSpPr>
        <p:spPr>
          <a:xfrm>
            <a:off x="2131044" y="830518"/>
            <a:ext cx="6401396" cy="2814506"/>
          </a:xfrm>
          <a:prstGeom prst="rect">
            <a:avLst/>
          </a:prstGeom>
          <a:solidFill>
            <a:srgbClr val="B9CDE5">
              <a:alpha val="31000"/>
            </a:srgbClr>
          </a:solidFill>
          <a:ln w="15875">
            <a:solidFill>
              <a:schemeClr val="accent1">
                <a:shade val="50000"/>
              </a:schemeClr>
            </a:solidFill>
            <a:prstDash val="dash"/>
          </a:ln>
        </p:spPr>
        <p:txBody>
          <a:bodyPr lIns="91440" tIns="45720" rIns="91440" bIns="45720" anchor="ctr"/>
          <a:lstStyle>
            <a:defPPr/>
            <a:lvl1pPr marL="0" lvl="0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Aft>
                <a:spcPts val="0"/>
              </a:spcAft>
            </a:pPr>
            <a:r>
              <a:rPr sz="1500" b="1" u="sng" dirty="0" err="1">
                <a:solidFill>
                  <a:srgbClr val="CC3300"/>
                </a:solidFill>
                <a:latin typeface="Verdana"/>
                <a:ea typeface="Verdana"/>
                <a:cs typeface="Verdana"/>
              </a:rPr>
              <a:t>Организатор</a:t>
            </a:r>
            <a:r>
              <a:rPr sz="1500" b="1" u="sng" dirty="0">
                <a:solidFill>
                  <a:srgbClr val="CC33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500" b="1" u="sng" dirty="0" err="1">
                <a:solidFill>
                  <a:srgbClr val="CC3300"/>
                </a:solidFill>
                <a:latin typeface="Verdana"/>
                <a:ea typeface="Verdana"/>
                <a:cs typeface="Verdana"/>
              </a:rPr>
              <a:t>вне</a:t>
            </a:r>
            <a:r>
              <a:rPr sz="1500" b="1" u="sng" dirty="0">
                <a:solidFill>
                  <a:srgbClr val="CC33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1500" b="1" u="sng" dirty="0" err="1">
                <a:solidFill>
                  <a:srgbClr val="CC3300"/>
                </a:solidFill>
                <a:latin typeface="Verdana"/>
                <a:ea typeface="Verdana"/>
                <a:cs typeface="Verdana"/>
              </a:rPr>
              <a:t>аудитории</a:t>
            </a:r>
            <a:r>
              <a:rPr sz="1500" b="1" dirty="0">
                <a:solidFill>
                  <a:srgbClr val="CC3300"/>
                </a:solidFill>
                <a:latin typeface="Verdana"/>
                <a:ea typeface="Verdana"/>
                <a:cs typeface="Verdana"/>
              </a:rPr>
              <a:t>: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Char char="-"/>
            </a:pPr>
            <a:r>
              <a:rPr sz="15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проверяет</a:t>
            </a:r>
            <a:r>
              <a:rPr sz="15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 </a:t>
            </a:r>
            <a:r>
              <a:rPr sz="15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паспорт</a:t>
            </a:r>
            <a:r>
              <a:rPr sz="15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, </a:t>
            </a:r>
            <a:r>
              <a:rPr sz="15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наличие</a:t>
            </a:r>
            <a:r>
              <a:rPr sz="15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 </a:t>
            </a:r>
            <a:r>
              <a:rPr sz="15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участника</a:t>
            </a:r>
            <a:r>
              <a:rPr sz="15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 ЕГЭ/ОГЭ в </a:t>
            </a:r>
            <a:r>
              <a:rPr sz="15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списках</a:t>
            </a:r>
            <a:r>
              <a:rPr sz="15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 </a:t>
            </a:r>
            <a:r>
              <a:rPr sz="15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распределения</a:t>
            </a:r>
            <a:r>
              <a:rPr sz="15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Char char="-"/>
            </a:pPr>
            <a:r>
              <a:rPr sz="15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напоминает</a:t>
            </a:r>
            <a:r>
              <a:rPr sz="15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 о </a:t>
            </a:r>
            <a:r>
              <a:rPr sz="15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необходимости</a:t>
            </a:r>
            <a:r>
              <a:rPr sz="15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 </a:t>
            </a:r>
            <a:r>
              <a:rPr sz="15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сдачи</a:t>
            </a:r>
            <a:r>
              <a:rPr sz="15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 </a:t>
            </a:r>
            <a:r>
              <a:rPr sz="15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средств</a:t>
            </a:r>
            <a:r>
              <a:rPr sz="15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 </a:t>
            </a:r>
            <a:r>
              <a:rPr sz="15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связи</a:t>
            </a:r>
            <a:r>
              <a:rPr sz="15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 и </a:t>
            </a:r>
            <a:r>
              <a:rPr sz="15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лишних</a:t>
            </a:r>
            <a:r>
              <a:rPr sz="15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 </a:t>
            </a:r>
            <a:r>
              <a:rPr sz="15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вещей</a:t>
            </a:r>
            <a:r>
              <a:rPr sz="15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 </a:t>
            </a:r>
            <a:r>
              <a:rPr sz="15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сопровождающим</a:t>
            </a:r>
            <a:r>
              <a:rPr sz="15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;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Char char="-"/>
            </a:pPr>
            <a:r>
              <a:rPr sz="15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информирует</a:t>
            </a:r>
            <a:r>
              <a:rPr sz="15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 о </a:t>
            </a:r>
            <a:r>
              <a:rPr sz="15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том</a:t>
            </a:r>
            <a:r>
              <a:rPr sz="15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, </a:t>
            </a:r>
            <a:r>
              <a:rPr sz="15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что</a:t>
            </a:r>
            <a:r>
              <a:rPr sz="15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 </a:t>
            </a:r>
            <a:r>
              <a:rPr sz="15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следующая</a:t>
            </a:r>
            <a:r>
              <a:rPr sz="15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 </a:t>
            </a:r>
            <a:r>
              <a:rPr sz="15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проверка</a:t>
            </a:r>
            <a:r>
              <a:rPr sz="15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 </a:t>
            </a:r>
            <a:r>
              <a:rPr sz="15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будет</a:t>
            </a:r>
            <a:r>
              <a:rPr sz="15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 </a:t>
            </a:r>
            <a:r>
              <a:rPr sz="15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производиться</a:t>
            </a:r>
            <a:r>
              <a:rPr sz="15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 с </a:t>
            </a:r>
            <a:r>
              <a:rPr sz="15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использованием</a:t>
            </a:r>
            <a:r>
              <a:rPr sz="15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 </a:t>
            </a:r>
            <a:r>
              <a:rPr sz="1500" b="1" dirty="0" err="1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металлодетектора</a:t>
            </a:r>
            <a:r>
              <a:rPr sz="1500" b="1" dirty="0">
                <a:solidFill>
                  <a:schemeClr val="accent1">
                    <a:lumMod val="75000"/>
                  </a:schemeClr>
                </a:solidFill>
                <a:latin typeface="Verdana"/>
                <a:ea typeface="Verdana"/>
                <a:cs typeface="Verdana"/>
              </a:rPr>
              <a:t>.</a:t>
            </a:r>
          </a:p>
        </p:txBody>
      </p:sp>
      <p:sp>
        <p:nvSpPr>
          <p:cNvPr id="275" name="Shape 275"/>
          <p:cNvSpPr/>
          <p:nvPr/>
        </p:nvSpPr>
        <p:spPr>
          <a:xfrm>
            <a:off x="472790" y="4365104"/>
            <a:ext cx="1429668" cy="1512168"/>
          </a:xfrm>
          <a:prstGeom prst="rect">
            <a:avLst/>
          </a:prstGeom>
          <a:solidFill>
            <a:srgbClr val="B9CDE5">
              <a:alpha val="31000"/>
            </a:srgbClr>
          </a:solidFill>
          <a:ln w="15875">
            <a:solidFill>
              <a:schemeClr val="accent1">
                <a:shade val="50000"/>
              </a:schemeClr>
            </a:solidFill>
            <a:prstDash val="dash"/>
          </a:ln>
        </p:spPr>
        <p:txBody>
          <a:bodyPr lIns="91440" tIns="45720" rIns="91440" bIns="45720" anchor="ctr"/>
          <a:lstStyle/>
          <a:p>
            <a:pPr marL="0" indent="0" algn="ctr">
              <a:lnSpc>
                <a:spcPct val="120000"/>
              </a:lnSpc>
            </a:pPr>
            <a:r>
              <a:rPr sz="2000" b="1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КПП2</a:t>
            </a:r>
            <a:endParaRPr sz="1200">
              <a:solidFill>
                <a:schemeClr val="accent1">
                  <a:lumMod val="75000"/>
                </a:schemeClr>
              </a:solidFill>
              <a:latin typeface="Verdana"/>
              <a:ea typeface="Verdana"/>
              <a:cs typeface="Verdana"/>
            </a:endParaRPr>
          </a:p>
        </p:txBody>
      </p:sp>
      <p:sp>
        <p:nvSpPr>
          <p:cNvPr id="276" name="Shape 276"/>
          <p:cNvSpPr/>
          <p:nvPr/>
        </p:nvSpPr>
        <p:spPr>
          <a:xfrm rot="5400000">
            <a:off x="5067775" y="2311189"/>
            <a:ext cx="527930" cy="3240359"/>
          </a:xfrm>
          <a:prstGeom prst="chevron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/>
        </p:nvSpPr>
        <p:spPr>
          <a:xfrm>
            <a:off x="0" y="908720"/>
            <a:ext cx="8928992" cy="511678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lvl="0" indent="-265113" algn="just">
              <a:lnSpc>
                <a:spcPct val="90000"/>
              </a:lnSpc>
              <a:spcBef>
                <a:spcPts val="250"/>
              </a:spcBef>
              <a:buClr>
                <a:srgbClr val="F07F09"/>
              </a:buClr>
              <a:buSzPts val="1440"/>
              <a:buFont typeface="Wingdings 2"/>
              <a:buChar char=""/>
            </a:pP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Все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экзамены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начинаются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600" u="sng" dirty="0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в 10.00 </a:t>
            </a: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по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местному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времени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. </a:t>
            </a: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Дата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</a:t>
            </a: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место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проведения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экзамена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и </a:t>
            </a: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наименование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экзаменационного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предмета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указываются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в </a:t>
            </a: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уведомлении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</a:t>
            </a: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которое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участник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ЕГЭ/ОГЭ </a:t>
            </a: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получает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в </a:t>
            </a: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своём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ОУ </a:t>
            </a:r>
          </a:p>
          <a:p>
            <a:pPr lvl="0" algn="just">
              <a:lnSpc>
                <a:spcPct val="90000"/>
              </a:lnSpc>
              <a:spcBef>
                <a:spcPts val="250"/>
              </a:spcBef>
              <a:buClr>
                <a:srgbClr val="F07F09"/>
              </a:buClr>
              <a:buSzPts val="1440"/>
            </a:pP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 </a:t>
            </a:r>
            <a:r>
              <a:rPr sz="3600" b="1" i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до</a:t>
            </a:r>
            <a:r>
              <a:rPr sz="3600" b="1" i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15  </a:t>
            </a:r>
            <a:r>
              <a:rPr sz="3600" b="1" i="1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мая</a:t>
            </a:r>
            <a:r>
              <a:rPr sz="3600" b="1" i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202</a:t>
            </a:r>
            <a:r>
              <a:rPr lang="ru-RU" sz="3600" b="1" i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sz="3600" b="1" i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г.</a:t>
            </a:r>
          </a:p>
          <a:p>
            <a:pPr marL="265113" lvl="0" indent="-265113" algn="just">
              <a:lnSpc>
                <a:spcPct val="90000"/>
              </a:lnSpc>
              <a:spcBef>
                <a:spcPts val="250"/>
              </a:spcBef>
              <a:buClr>
                <a:srgbClr val="F07F09"/>
              </a:buClr>
              <a:buSzPts val="1440"/>
              <a:buFont typeface="Wingdings 2"/>
              <a:buChar char=""/>
            </a:pP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Уведомление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600" u="sng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не</a:t>
            </a:r>
            <a:r>
              <a:rPr sz="3600" u="sng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600" u="sng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нужно</a:t>
            </a:r>
            <a:r>
              <a:rPr sz="3600" u="sng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иметь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при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себе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на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каждом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60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экзамене</a:t>
            </a:r>
            <a:r>
              <a:rPr sz="360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/>
        </p:nvSpPr>
        <p:spPr>
          <a:xfrm>
            <a:off x="323528" y="260648"/>
            <a:ext cx="8640960" cy="589546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lnSpc>
                <a:spcPct val="90000"/>
              </a:lnSpc>
              <a:spcBef>
                <a:spcPts val="250"/>
              </a:spcBef>
            </a:pPr>
            <a:r>
              <a:rPr sz="36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Участники ЕГЭ/ОГЭ</a:t>
            </a:r>
          </a:p>
          <a:p>
            <a:pPr marL="0" indent="0" algn="ctr">
              <a:lnSpc>
                <a:spcPct val="90000"/>
              </a:lnSpc>
              <a:spcBef>
                <a:spcPts val="250"/>
              </a:spcBef>
            </a:pPr>
            <a:r>
              <a:rPr sz="36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sz="3600" u="sng">
                <a:solidFill>
                  <a:srgbClr val="FF0000"/>
                </a:solidFill>
                <a:latin typeface="Verdana"/>
                <a:ea typeface="Verdana"/>
                <a:cs typeface="Verdana"/>
              </a:rPr>
              <a:t>имеют право </a:t>
            </a:r>
            <a:r>
              <a:rPr sz="36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на:</a:t>
            </a:r>
          </a:p>
          <a:p>
            <a:pPr marL="265113" indent="-265113" algn="l">
              <a:lnSpc>
                <a:spcPct val="90000"/>
              </a:lnSpc>
              <a:spcBef>
                <a:spcPts val="250"/>
              </a:spcBef>
            </a:pPr>
            <a:r>
              <a:rPr sz="24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*выход из аудитории по уважительной причине (в этом случае все экзаменационные материалы оставляются на парте в аудитории); </a:t>
            </a:r>
          </a:p>
          <a:p>
            <a:pPr marL="265113" indent="-265113" algn="l">
              <a:spcBef>
                <a:spcPts val="250"/>
              </a:spcBef>
            </a:pPr>
            <a:r>
              <a:rPr sz="24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* на досрочную сдачу экзаменационных материалов;</a:t>
            </a:r>
          </a:p>
          <a:p>
            <a:pPr marL="265113" indent="-265113" algn="l">
              <a:spcBef>
                <a:spcPts val="250"/>
              </a:spcBef>
            </a:pPr>
            <a:r>
              <a:rPr sz="24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*прервать экзамен по уважительной причине (состояние здоровья). В таком случае участник экзамена обязан обратиться к дежурному медицинскому сотруднику, который зафиксирует в протоколе причину досрочной сдачи экзаменационных материалов. Организатор в протоколе делает отметку: «Не закончил экзамен по уважительной причине»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251519" y="1628800"/>
            <a:ext cx="8677472" cy="483209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buFont typeface="Arial"/>
              <a:buChar char="•"/>
            </a:pPr>
            <a:r>
              <a:rPr sz="2800" b="1" i="0" u="none" strike="noStrike" baseline="0">
                <a:solidFill>
                  <a:srgbClr val="97C8B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6000" b="1" i="0" u="none" strike="noStrike" baseline="0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ЕГЭ</a:t>
            </a:r>
            <a:r>
              <a:rPr sz="3200" b="1" i="0" u="none" strike="noStrike" baseline="0">
                <a:solidFill>
                  <a:srgbClr val="97C8B3"/>
                </a:solidFill>
                <a:latin typeface="Calibri"/>
                <a:ea typeface="Calibri"/>
                <a:cs typeface="Calibri"/>
              </a:rPr>
              <a:t>  и </a:t>
            </a:r>
            <a:r>
              <a:rPr sz="6000" b="1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ОГЭ</a:t>
            </a:r>
            <a:r>
              <a:rPr sz="3200" b="1">
                <a:solidFill>
                  <a:srgbClr val="FF0000"/>
                </a:solidFill>
                <a:latin typeface="Monotype Corsiva"/>
                <a:ea typeface="Monotype Corsiva"/>
                <a:cs typeface="Monotype Corsiva"/>
              </a:rPr>
              <a:t> </a:t>
            </a:r>
            <a:r>
              <a:rPr sz="3200" b="1" i="1" u="none" strike="noStrike" baseline="0">
                <a:solidFill>
                  <a:srgbClr val="97C8B3"/>
                </a:solidFill>
                <a:latin typeface="Calibri"/>
                <a:ea typeface="Calibri"/>
                <a:cs typeface="Calibri"/>
              </a:rPr>
              <a:t>- </a:t>
            </a:r>
            <a:r>
              <a:rPr sz="2800" b="1" i="1" u="none" strike="noStrike" baseline="0">
                <a:solidFill>
                  <a:srgbClr val="97C8B3"/>
                </a:solidFill>
                <a:latin typeface="Calibri"/>
                <a:ea typeface="Calibri"/>
                <a:cs typeface="Calibri"/>
              </a:rPr>
              <a:t>основная форма </a:t>
            </a:r>
            <a:r>
              <a:rPr sz="2800" b="1" i="1">
                <a:solidFill>
                  <a:srgbClr val="8686BC"/>
                </a:solidFill>
                <a:latin typeface="Calibri"/>
                <a:ea typeface="Calibri"/>
                <a:cs typeface="Calibri"/>
              </a:rPr>
              <a:t>государственной </a:t>
            </a:r>
            <a:r>
              <a:rPr sz="2800" b="1" i="1" u="none" strike="noStrike" baseline="0">
                <a:solidFill>
                  <a:srgbClr val="97C8B3"/>
                </a:solidFill>
                <a:latin typeface="Calibri"/>
                <a:ea typeface="Calibri"/>
                <a:cs typeface="Calibri"/>
              </a:rPr>
              <a:t>итоговой  аттестации в школе. </a:t>
            </a:r>
          </a:p>
          <a:p>
            <a:pPr marL="342900" marR="0" lvl="0" indent="-3429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sz="2800" b="1" i="1" u="none" strike="noStrike" baseline="0">
                <a:solidFill>
                  <a:srgbClr val="97C8B3"/>
                </a:solidFill>
                <a:latin typeface="Calibri"/>
                <a:ea typeface="Calibri"/>
                <a:cs typeface="Calibri"/>
              </a:rPr>
              <a:t>Обязательными для всех выпускников являются экзамены </a:t>
            </a:r>
            <a:r>
              <a:rPr sz="2800" b="1" i="1" u="sng" strike="noStrike" baseline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по русскому языку и математике. </a:t>
            </a:r>
          </a:p>
          <a:p>
            <a:pPr marL="342900" marR="0" lvl="0" indent="-3429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endParaRPr sz="2400" b="1" i="1" u="none" strike="noStrike" baseline="0">
              <a:solidFill>
                <a:srgbClr val="97C8B3"/>
              </a:solidFill>
              <a:latin typeface="Calibri"/>
              <a:ea typeface="Calibri"/>
              <a:cs typeface="Calibri"/>
            </a:endParaRPr>
          </a:p>
          <a:p>
            <a:pPr marL="342900" marR="0" lvl="0" indent="-342900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sz="2400" b="1" i="1" u="none" strike="noStrike" baseline="0">
                <a:solidFill>
                  <a:srgbClr val="97C8B3"/>
                </a:solidFill>
                <a:latin typeface="Calibri"/>
                <a:ea typeface="Calibri"/>
                <a:cs typeface="Calibri"/>
              </a:rPr>
              <a:t>Если выпускник 11 класса</a:t>
            </a:r>
            <a:r>
              <a:rPr sz="2400" b="1" i="1" u="none" strike="noStrike">
                <a:solidFill>
                  <a:srgbClr val="97C8B3"/>
                </a:solidFill>
                <a:latin typeface="Calibri"/>
                <a:ea typeface="Calibri"/>
                <a:cs typeface="Calibri"/>
              </a:rPr>
              <a:t> </a:t>
            </a:r>
            <a:r>
              <a:rPr sz="2400" b="1" i="1" u="none" strike="noStrike" baseline="0">
                <a:solidFill>
                  <a:srgbClr val="97C8B3"/>
                </a:solidFill>
                <a:latin typeface="Calibri"/>
                <a:ea typeface="Calibri"/>
                <a:cs typeface="Calibri"/>
              </a:rPr>
              <a:t>намерен продолжить образование в высшем учебном заведении, то он должен сдать </a:t>
            </a:r>
            <a:r>
              <a:rPr sz="2400" b="1" i="1" u="sng" strike="noStrike" baseline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предметы по выбору в форме ЕГЭ. </a:t>
            </a:r>
          </a:p>
          <a:p>
            <a:pPr marL="342900" marR="0" lvl="0" indent="-342900" algn="r">
              <a:lnSpc>
                <a:spcPct val="100000"/>
              </a:lnSpc>
              <a:spcAft>
                <a:spcPts val="0"/>
              </a:spcAft>
              <a:buFont typeface="Arial"/>
              <a:buChar char="•"/>
            </a:pPr>
            <a:r>
              <a:rPr sz="2400" b="1" i="1">
                <a:solidFill>
                  <a:schemeClr val="accent6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Выпускники 9 класса обязательно сдают </a:t>
            </a:r>
            <a:r>
              <a:rPr sz="2400" b="1" i="1" u="sng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еще 2 экзамена                             по выбору</a:t>
            </a:r>
            <a:endParaRPr sz="2400" b="1" i="0" u="none" strike="noStrike" baseline="0">
              <a:solidFill>
                <a:srgbClr val="97C8B3"/>
              </a:solidFill>
            </a:endParaRPr>
          </a:p>
        </p:txBody>
      </p:sp>
      <p:pic>
        <p:nvPicPr>
          <p:cNvPr id="163" name="Picture 163"/>
          <p:cNvPicPr/>
          <p:nvPr/>
        </p:nvPicPr>
        <p:blipFill>
          <a:blip r:embed="rId2"/>
          <a:stretch/>
        </p:blipFill>
        <p:spPr>
          <a:xfrm>
            <a:off x="0" y="0"/>
            <a:ext cx="9144000" cy="1800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/>
          <p:nvPr/>
        </p:nvSpPr>
        <p:spPr>
          <a:xfrm>
            <a:off x="153645" y="332656"/>
            <a:ext cx="6074539" cy="537685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algn="l">
              <a:lnSpc>
                <a:spcPct val="90000"/>
              </a:lnSpc>
              <a:spcBef>
                <a:spcPts val="250"/>
              </a:spcBef>
            </a:pPr>
            <a:r>
              <a:rPr sz="28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*в этот же день участник ЕГЭ/ОГЭ обязан обратиться в медицинское учреждение и предоставить в ППЭ справку о полученной медицинской помощи;</a:t>
            </a:r>
          </a:p>
          <a:p>
            <a:pPr marL="265113" indent="-265113" algn="l">
              <a:lnSpc>
                <a:spcPct val="90000"/>
              </a:lnSpc>
              <a:spcBef>
                <a:spcPts val="250"/>
              </a:spcBef>
            </a:pPr>
            <a:r>
              <a:rPr sz="28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*на основании предоставленного документа будет решаться вопрос о предоставлении возможности сдачи экзамена в дополнительные сроки. </a:t>
            </a:r>
          </a:p>
          <a:p>
            <a:pPr marL="265113" lvl="0" indent="-265113" algn="just">
              <a:lnSpc>
                <a:spcPct val="90000"/>
              </a:lnSpc>
              <a:spcBef>
                <a:spcPts val="250"/>
              </a:spcBef>
              <a:buClr>
                <a:srgbClr val="F07F09"/>
              </a:buClr>
              <a:buSzPts val="1440"/>
              <a:buFont typeface="Wingdings 2"/>
              <a:buChar char=""/>
            </a:pPr>
            <a:endParaRPr sz="400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284" name="Picture 284"/>
          <p:cNvPicPr/>
          <p:nvPr/>
        </p:nvPicPr>
        <p:blipFill>
          <a:blip r:embed="rId2"/>
          <a:stretch/>
        </p:blipFill>
        <p:spPr>
          <a:xfrm>
            <a:off x="5004048" y="0"/>
            <a:ext cx="4325277" cy="5805264"/>
          </a:xfrm>
          <a:prstGeom prst="rect">
            <a:avLst/>
          </a:prstGeom>
        </p:spPr>
      </p:pic>
      <p:sp>
        <p:nvSpPr>
          <p:cNvPr id="285" name="Shape 285"/>
          <p:cNvSpPr txBox="1"/>
          <p:nvPr/>
        </p:nvSpPr>
        <p:spPr>
          <a:xfrm>
            <a:off x="5580112" y="-1"/>
            <a:ext cx="28803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endParaRPr sz="6000" b="1" u="sng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Picture 288"/>
          <p:cNvPicPr/>
          <p:nvPr/>
        </p:nvPicPr>
        <p:blipFill>
          <a:blip r:embed="rId2"/>
          <a:stretch/>
        </p:blipFill>
        <p:spPr>
          <a:xfrm>
            <a:off x="323528" y="-99392"/>
            <a:ext cx="8497580" cy="936104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289" name="Shape 289"/>
          <p:cNvSpPr/>
          <p:nvPr/>
        </p:nvSpPr>
        <p:spPr>
          <a:xfrm>
            <a:off x="4067944" y="836712"/>
            <a:ext cx="4680520" cy="213904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>
              <a:spcBef>
                <a:spcPts val="250"/>
              </a:spcBef>
            </a:pPr>
            <a:r>
              <a:rPr sz="32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Минимальная граница баллов </a:t>
            </a:r>
          </a:p>
          <a:p>
            <a:pPr marL="0" indent="0" algn="ctr">
              <a:spcBef>
                <a:spcPts val="250"/>
              </a:spcBef>
            </a:pPr>
            <a:r>
              <a:rPr sz="32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по предметам </a:t>
            </a:r>
          </a:p>
          <a:p>
            <a:pPr marL="0" indent="0" algn="ctr">
              <a:spcBef>
                <a:spcPts val="250"/>
              </a:spcBef>
            </a:pPr>
            <a:r>
              <a:rPr sz="32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ЕГЭ и ОГЭ</a:t>
            </a:r>
          </a:p>
        </p:txBody>
      </p:sp>
      <p:pic>
        <p:nvPicPr>
          <p:cNvPr id="291" name="Picture 291"/>
          <p:cNvPicPr/>
          <p:nvPr/>
        </p:nvPicPr>
        <p:blipFill>
          <a:blip r:embed="rId3"/>
          <a:stretch/>
        </p:blipFill>
        <p:spPr>
          <a:xfrm>
            <a:off x="179512" y="847019"/>
            <a:ext cx="3580276" cy="5013176"/>
          </a:xfrm>
          <a:prstGeom prst="rect">
            <a:avLst/>
          </a:prstGeom>
        </p:spPr>
      </p:pic>
      <p:pic>
        <p:nvPicPr>
          <p:cNvPr id="293" name="Picture 293"/>
          <p:cNvPicPr/>
          <p:nvPr/>
        </p:nvPicPr>
        <p:blipFill>
          <a:blip r:embed="rId4"/>
          <a:stretch/>
        </p:blipFill>
        <p:spPr>
          <a:xfrm>
            <a:off x="3851920" y="3068960"/>
            <a:ext cx="5112568" cy="27241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107504" y="1124744"/>
            <a:ext cx="8928992" cy="49859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>
            <a:spAutoFit/>
          </a:bodyPr>
          <a:lstStyle>
            <a:defPPr/>
            <a:lvl1pPr lvl="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lvl="1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lvl="2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lvl="3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lvl="4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lvl="5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lvl="6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lvl="7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lvl="8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pPr marL="0" marR="0" lvl="0" indent="0" algn="ctr">
              <a:lnSpc>
                <a:spcPct val="100000"/>
              </a:lnSpc>
              <a:buNone/>
            </a:pP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Минобрнауки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России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утвержден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sz="2400" b="0" i="1" u="none" strike="noStrike" cap="none" baseline="0" dirty="0" err="1">
                <a:solidFill>
                  <a:srgbClr val="337AB7"/>
                </a:solidFill>
                <a:latin typeface="Times New Roman"/>
                <a:ea typeface="Times New Roman"/>
                <a:cs typeface="Times New Roman"/>
              </a:rPr>
              <a:t>приказ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13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августа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2021 № 753</a:t>
            </a:r>
          </a:p>
          <a:p>
            <a:pPr marL="0" marR="0" lvl="0" indent="0" algn="ctr">
              <a:lnSpc>
                <a:spcPct val="100000"/>
              </a:lnSpc>
              <a:buNone/>
            </a:pP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«О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внесении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изменений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приказ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Министерства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науки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и </a:t>
            </a:r>
          </a:p>
          <a:p>
            <a:pPr marL="0" marR="0" lvl="0" indent="0" algn="ctr">
              <a:lnSpc>
                <a:spcPct val="100000"/>
              </a:lnSpc>
              <a:buNone/>
            </a:pP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высшего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образования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Российской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Федерации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0" marR="0" lvl="0" indent="0" algn="ctr">
              <a:lnSpc>
                <a:spcPct val="100000"/>
              </a:lnSpc>
              <a:buNone/>
            </a:pP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21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августа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2020 г. № 1076 </a:t>
            </a:r>
          </a:p>
          <a:p>
            <a:pPr marL="0" marR="0" lvl="0" indent="0" algn="ctr">
              <a:lnSpc>
                <a:spcPct val="100000"/>
              </a:lnSpc>
              <a:buNone/>
            </a:pP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«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утверждении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Порядка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приема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обучение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образовательным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0" marR="0" lvl="0" indent="0" algn="ctr">
              <a:lnSpc>
                <a:spcPct val="100000"/>
              </a:lnSpc>
              <a:buNone/>
            </a:pP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программам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высшего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образования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–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программам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бакалавриата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</a:t>
            </a:r>
          </a:p>
          <a:p>
            <a:pPr marL="0" marR="0" lvl="0" indent="0" algn="ctr">
              <a:lnSpc>
                <a:spcPct val="100000"/>
              </a:lnSpc>
              <a:buNone/>
            </a:pP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программам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специалитета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программам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магистратуры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» </a:t>
            </a:r>
          </a:p>
          <a:p>
            <a:pPr marL="0" marR="0" lvl="0" indent="0" algn="ctr">
              <a:lnSpc>
                <a:spcPct val="100000"/>
              </a:lnSpc>
              <a:buNone/>
            </a:pP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правилами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приема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студентов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2400" b="0" i="1" u="none" strike="noStrike" cap="none" baseline="0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вузы</a:t>
            </a:r>
            <a:r>
              <a:rPr sz="2400" b="0" i="1" u="none" strike="noStrike" cap="none" baseline="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marL="0" marR="0" lvl="0" indent="0" algn="l">
              <a:lnSpc>
                <a:spcPct val="100000"/>
              </a:lnSpc>
              <a:buNone/>
            </a:pPr>
            <a:endParaRPr sz="2400" b="0" i="0" u="none" strike="noStrike" cap="none" baseline="0" dirty="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ctr">
              <a:lnSpc>
                <a:spcPct val="100000"/>
              </a:lnSpc>
              <a:buNone/>
            </a:pPr>
            <a:r>
              <a:rPr sz="2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Утвержденный</a:t>
            </a:r>
            <a:r>
              <a:rPr sz="2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приказ</a:t>
            </a:r>
            <a:r>
              <a:rPr sz="2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вступил</a:t>
            </a:r>
            <a:r>
              <a:rPr sz="2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2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силу</a:t>
            </a:r>
            <a:r>
              <a:rPr sz="2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0" marR="0" lvl="0" indent="0" algn="ctr">
              <a:lnSpc>
                <a:spcPct val="100000"/>
              </a:lnSpc>
              <a:buNone/>
            </a:pPr>
            <a:r>
              <a:rPr sz="2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 1 </a:t>
            </a:r>
            <a:r>
              <a:rPr sz="2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марта</a:t>
            </a:r>
            <a:r>
              <a:rPr sz="2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2022 </a:t>
            </a:r>
            <a:r>
              <a:rPr sz="2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года</a:t>
            </a:r>
            <a:endParaRPr sz="2800" b="1" i="0" u="none" strike="noStrike" cap="none" baseline="0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lvl="0" indent="0" algn="ctr">
              <a:lnSpc>
                <a:spcPct val="100000"/>
              </a:lnSpc>
              <a:buNone/>
            </a:pPr>
            <a:r>
              <a:rPr sz="2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и </a:t>
            </a:r>
            <a:r>
              <a:rPr sz="2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действует</a:t>
            </a:r>
            <a:r>
              <a:rPr sz="2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до</a:t>
            </a:r>
            <a:r>
              <a:rPr sz="2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1 </a:t>
            </a:r>
            <a:r>
              <a:rPr sz="2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сентября</a:t>
            </a:r>
            <a:r>
              <a:rPr sz="2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2027 </a:t>
            </a:r>
            <a:r>
              <a:rPr sz="2800" b="1" i="0" u="none" strike="noStrike" cap="none" baseline="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года</a:t>
            </a:r>
            <a:r>
              <a:rPr sz="2800" b="1" i="0" u="none" strike="noStrike" cap="none" baseline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 </a:t>
            </a:r>
          </a:p>
        </p:txBody>
      </p:sp>
      <p:sp>
        <p:nvSpPr>
          <p:cNvPr id="296" name="Shape 296"/>
          <p:cNvSpPr txBox="1"/>
          <p:nvPr/>
        </p:nvSpPr>
        <p:spPr>
          <a:xfrm>
            <a:off x="929252" y="188640"/>
            <a:ext cx="71287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3200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Поступление</a:t>
            </a:r>
            <a:r>
              <a:rPr sz="320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3200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вузы</a:t>
            </a:r>
            <a:r>
              <a:rPr sz="3200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в </a:t>
            </a:r>
            <a:r>
              <a:rPr sz="4000" b="1" i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202</a:t>
            </a:r>
            <a:r>
              <a:rPr lang="ru-RU" sz="4000" b="1" i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sz="4000" b="1" i="1" u="sng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3200" u="sng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году</a:t>
            </a:r>
            <a:endParaRPr sz="3200" u="sng" dirty="0"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185798" y="1484784"/>
            <a:ext cx="8967864" cy="530914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lvl="0" indent="-265113">
              <a:spcBef>
                <a:spcPts val="250"/>
              </a:spcBef>
              <a:buClr>
                <a:srgbClr val="F07F09"/>
              </a:buClr>
              <a:buSzPts val="1440"/>
              <a:buFont typeface="Wingdings 2"/>
              <a:buChar char=""/>
            </a:pPr>
            <a:r>
              <a:rPr sz="3600" b="1" i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русский  язык</a:t>
            </a:r>
            <a:r>
              <a: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–</a:t>
            </a:r>
          </a:p>
          <a:p>
            <a:pPr marL="265113" lvl="0" indent="-265113">
              <a:spcBef>
                <a:spcPts val="250"/>
              </a:spcBef>
              <a:buClr>
                <a:srgbClr val="F07F09"/>
              </a:buClr>
              <a:buSzPts val="1440"/>
            </a:pPr>
            <a:r>
              <a: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72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24</a:t>
            </a:r>
            <a:r>
              <a:rPr sz="54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6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тестовых балла</a:t>
            </a:r>
          </a:p>
          <a:p>
            <a:pPr marL="265113" lvl="0" indent="-265113">
              <a:spcBef>
                <a:spcPts val="250"/>
              </a:spcBef>
              <a:buClr>
                <a:srgbClr val="F07F09"/>
              </a:buClr>
              <a:buSzPts val="1440"/>
            </a:pPr>
            <a:endParaRPr sz="360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marL="265113" lvl="0" indent="-265113">
              <a:spcBef>
                <a:spcPts val="250"/>
              </a:spcBef>
              <a:buClr>
                <a:srgbClr val="F07F09"/>
              </a:buClr>
              <a:buSzPts val="1440"/>
              <a:buFont typeface="Wingdings 2"/>
              <a:buChar char=""/>
            </a:pPr>
            <a:r>
              <a:rPr sz="3600" b="1" i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математика</a:t>
            </a:r>
            <a:r>
              <a:rPr sz="3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– </a:t>
            </a:r>
          </a:p>
          <a:p>
            <a:pPr marL="265113" lvl="0" indent="-265113">
              <a:spcBef>
                <a:spcPts val="250"/>
              </a:spcBef>
              <a:buClr>
                <a:srgbClr val="F07F09"/>
              </a:buClr>
              <a:buSzPts val="1440"/>
            </a:pPr>
            <a:r>
              <a:rPr sz="54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54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72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27</a:t>
            </a:r>
            <a:r>
              <a:rPr sz="54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r>
              <a:rPr sz="36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тестовых баллов  </a:t>
            </a:r>
            <a:r>
              <a:rPr sz="3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               </a:t>
            </a:r>
            <a:r>
              <a:rPr sz="36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72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3</a:t>
            </a:r>
          </a:p>
          <a:p>
            <a:pPr marL="265113" lvl="0" indent="-265113">
              <a:spcBef>
                <a:spcPts val="250"/>
              </a:spcBef>
              <a:buClr>
                <a:srgbClr val="F07F09"/>
              </a:buClr>
              <a:buSzPts val="1440"/>
            </a:pPr>
            <a:r>
              <a:rPr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    </a:t>
            </a:r>
            <a:r>
              <a:rPr sz="28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(профильный уровень)</a:t>
            </a:r>
            <a:r>
              <a:rPr sz="2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                   </a:t>
            </a:r>
            <a:r>
              <a:rPr sz="2800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 (базовый уровень)</a:t>
            </a:r>
          </a:p>
          <a:p>
            <a:pPr marL="265113" lvl="0" indent="-265113">
              <a:spcBef>
                <a:spcPts val="250"/>
              </a:spcBef>
              <a:buClr>
                <a:srgbClr val="F07F09"/>
              </a:buClr>
              <a:buSzPts val="1440"/>
            </a:pPr>
            <a:endParaRPr sz="3600" u="sng">
              <a:solidFill>
                <a:srgbClr val="C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300" name="Picture 300"/>
          <p:cNvPicPr/>
          <p:nvPr/>
        </p:nvPicPr>
        <p:blipFill>
          <a:blip r:embed="rId2"/>
          <a:stretch/>
        </p:blipFill>
        <p:spPr>
          <a:xfrm>
            <a:off x="177782" y="-48411"/>
            <a:ext cx="8497580" cy="936104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  <p:sp>
        <p:nvSpPr>
          <p:cNvPr id="301" name="Shape 301"/>
          <p:cNvSpPr/>
          <p:nvPr/>
        </p:nvSpPr>
        <p:spPr>
          <a:xfrm>
            <a:off x="176136" y="620688"/>
            <a:ext cx="8497580" cy="58477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lvl="0" indent="-265113" algn="ctr">
              <a:spcBef>
                <a:spcPts val="250"/>
              </a:spcBef>
              <a:buClr>
                <a:srgbClr val="F07F09"/>
              </a:buClr>
              <a:buSzPts val="1440"/>
              <a:buFont typeface="Wingdings 2"/>
              <a:buChar char=""/>
            </a:pPr>
            <a:r>
              <a:rPr sz="32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Минимальная граница  (</a:t>
            </a:r>
            <a:r>
              <a:rPr sz="3200" b="1" i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для аттестата</a:t>
            </a:r>
            <a:r>
              <a:rPr sz="32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</p:txBody>
      </p:sp>
      <p:pic>
        <p:nvPicPr>
          <p:cNvPr id="303" name="Picture 303"/>
          <p:cNvPicPr/>
          <p:nvPr/>
        </p:nvPicPr>
        <p:blipFill>
          <a:blip r:embed="rId3"/>
          <a:srcRect l="50399" b="7310"/>
          <a:stretch/>
        </p:blipFill>
        <p:spPr>
          <a:xfrm>
            <a:off x="6400240" y="1268760"/>
            <a:ext cx="2273475" cy="3108397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Picture 306"/>
          <p:cNvPicPr>
            <a:picLocks noGrp="1"/>
          </p:cNvPicPr>
          <p:nvPr>
            <p:ph type="body" idx="1"/>
          </p:nvPr>
        </p:nvPicPr>
        <p:blipFill>
          <a:blip r:embed="rId2"/>
          <a:stretch/>
        </p:blipFill>
        <p:spPr>
          <a:xfrm>
            <a:off x="2142693" y="2660460"/>
            <a:ext cx="6192113" cy="2724529"/>
          </a:xfrm>
          <a:prstGeom prst="rect">
            <a:avLst/>
          </a:prstGeom>
        </p:spPr>
      </p:pic>
      <p:pic>
        <p:nvPicPr>
          <p:cNvPr id="308" name="Picture 308"/>
          <p:cNvPicPr/>
          <p:nvPr/>
        </p:nvPicPr>
        <p:blipFill>
          <a:blip r:embed="rId3"/>
          <a:srcRect l="19288" t="17793" r="20075" b="21509"/>
          <a:stretch/>
        </p:blipFill>
        <p:spPr>
          <a:xfrm>
            <a:off x="5868145" y="116632"/>
            <a:ext cx="3145963" cy="2001978"/>
          </a:xfrm>
          <a:prstGeom prst="rect">
            <a:avLst/>
          </a:prstGeom>
          <a:ln>
            <a:noFill/>
          </a:ln>
        </p:spPr>
      </p:pic>
      <p:sp>
        <p:nvSpPr>
          <p:cNvPr id="309" name="Shape 309"/>
          <p:cNvSpPr txBox="1"/>
          <p:nvPr/>
        </p:nvSpPr>
        <p:spPr>
          <a:xfrm>
            <a:off x="827584" y="548680"/>
            <a:ext cx="432048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40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Шкала  перевода баллов  в  оценки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12" name="Shape 31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/>
          </a:p>
        </p:txBody>
      </p:sp>
      <p:sp>
        <p:nvSpPr>
          <p:cNvPr id="313" name="Shape 313"/>
          <p:cNvSpPr txBox="1"/>
          <p:nvPr/>
        </p:nvSpPr>
        <p:spPr>
          <a:xfrm>
            <a:off x="1627479" y="404664"/>
            <a:ext cx="6616928" cy="4248472"/>
          </a:xfrm>
          <a:prstGeom prst="rect">
            <a:avLst/>
          </a:prstGeom>
          <a:noFill/>
          <a:ln w="25400">
            <a:noFill/>
          </a:ln>
        </p:spPr>
        <p:txBody>
          <a:bodyPr vert="horz" wrap="square" lIns="91440" tIns="45720" rIns="91440" bIns="45720" anchor="ctr"/>
          <a:lstStyle/>
          <a:p>
            <a:pPr marL="0" marR="0" indent="0" algn="ctr">
              <a:lnSpc>
                <a:spcPct val="100000"/>
              </a:lnSpc>
            </a:pPr>
            <a:r>
              <a:rPr sz="7200" b="0" i="0" u="none" strike="noStrike" cap="none" spc="0" baseline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Результаты</a:t>
            </a:r>
          </a:p>
          <a:p>
            <a:pPr marL="0" marR="0" indent="0" algn="ctr">
              <a:lnSpc>
                <a:spcPct val="100000"/>
              </a:lnSpc>
            </a:pPr>
            <a:r>
              <a:rPr sz="7200" b="0" i="0" u="none" strike="noStrike" cap="none" spc="0" baseline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ЕГЭ </a:t>
            </a:r>
            <a:r>
              <a:rPr sz="6600" b="0" i="1" u="none" strike="noStrike" cap="none" spc="0" baseline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</a:t>
            </a:r>
            <a:r>
              <a:rPr sz="7200" b="0" i="0" u="none" strike="noStrike" cap="none" spc="0" baseline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 ОГЭ-2024</a:t>
            </a:r>
          </a:p>
        </p:txBody>
      </p:sp>
      <p:pic>
        <p:nvPicPr>
          <p:cNvPr id="315" name="Picture 315"/>
          <p:cNvPicPr/>
          <p:nvPr/>
        </p:nvPicPr>
        <p:blipFill>
          <a:blip r:embed="rId2"/>
          <a:stretch/>
        </p:blipFill>
        <p:spPr>
          <a:xfrm>
            <a:off x="6215388" y="3080378"/>
            <a:ext cx="2463729" cy="3777622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/>
          <a:lstStyle>
            <a:defPPr/>
            <a:lvl1pPr lvl="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0000"/>
                </a:solidFill>
              </a:rPr>
              <a:t>26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3220409" y="-48607"/>
            <a:ext cx="288032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60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ЕГЭ</a:t>
            </a:r>
          </a:p>
        </p:txBody>
      </p:sp>
      <p:sp>
        <p:nvSpPr>
          <p:cNvPr id="319" name="Shape 319"/>
          <p:cNvSpPr/>
          <p:nvPr/>
        </p:nvSpPr>
        <p:spPr>
          <a:xfrm>
            <a:off x="25967" y="995117"/>
            <a:ext cx="4634602" cy="58477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3200" i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</a:rPr>
              <a:t>https://checkege.rustest.ru/</a:t>
            </a:r>
          </a:p>
        </p:txBody>
      </p:sp>
      <p:pic>
        <p:nvPicPr>
          <p:cNvPr id="321" name="Picture 321"/>
          <p:cNvPicPr/>
          <p:nvPr/>
        </p:nvPicPr>
        <p:blipFill>
          <a:blip r:embed="rId2"/>
          <a:stretch/>
        </p:blipFill>
        <p:spPr>
          <a:xfrm>
            <a:off x="-9993" y="1640204"/>
            <a:ext cx="9153993" cy="5182174"/>
          </a:xfrm>
          <a:prstGeom prst="rect">
            <a:avLst/>
          </a:prstGeom>
        </p:spPr>
      </p:pic>
      <p:sp>
        <p:nvSpPr>
          <p:cNvPr id="322" name="Shape 322"/>
          <p:cNvSpPr/>
          <p:nvPr/>
        </p:nvSpPr>
        <p:spPr>
          <a:xfrm>
            <a:off x="7123755" y="2060848"/>
            <a:ext cx="992489" cy="360040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0">
            <a:scrgbClr r="0" g="0" b="0"/>
          </a:effectRef>
          <a:fontRef idx="none"/>
        </p:style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2699792" y="2619815"/>
            <a:ext cx="4320480" cy="3528391"/>
          </a:xfrm>
          <a:prstGeom prst="rect">
            <a:avLst/>
          </a:prstGeom>
          <a:ln w="15875">
            <a:solidFill>
              <a:schemeClr val="accent2"/>
            </a:solidFill>
            <a:prstDash val="solid"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1">
            <a:schemeClr val="lt1"/>
          </a:fillRef>
          <a:effectRef idx="0">
            <a:scrgbClr r="0" g="0" b="0"/>
          </a:effectRef>
          <a:fontRef idx="none"/>
        </p:style>
        <p:txBody>
          <a:bodyPr>
            <a:normAutofit/>
          </a:bodyPr>
          <a:lstStyle>
            <a:defPPr/>
            <a:lvl1pPr lvl="0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80000"/>
              </a:lnSpc>
            </a:pP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Отмена бумажного свидетельства с результатами ГИА</a:t>
            </a:r>
            <a:endParaRPr sz="28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80000"/>
              </a:lnSpc>
            </a:pP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Результаты ЕГЭ  </a:t>
            </a:r>
            <a:r>
              <a:rPr sz="24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будут  действительны четыре года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следующих за годом сдачи экзаменов (</a:t>
            </a:r>
            <a:r>
              <a:rPr sz="2400" i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письмо Министерства образования и науки РФ от 20.11.2013 г. №ДЛ-345/17).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</p:spPr>
        <p:txBody>
          <a:bodyPr wrap="square" lIns="91440" tIns="45720" rIns="91440" bIns="45720"/>
          <a:lstStyle>
            <a:defPPr/>
            <a:lvl1pPr lvl="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1pPr>
            <a:lvl2pPr marL="742950" lvl="1" indent="-28575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2pPr>
            <a:lvl3pPr marL="1143000" lvl="2" indent="-228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3pPr>
            <a:lvl4pPr marL="1600200" lvl="3" indent="-228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4pPr>
            <a:lvl5pPr marL="2057400" lvl="4" indent="-228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5pPr>
            <a:lvl6pPr marL="2514600" lvl="5" indent="-228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6pPr>
            <a:lvl7pPr marL="2971800" lvl="6" indent="-228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7pPr>
            <a:lvl8pPr marL="3429000" lvl="7" indent="-228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8pPr>
            <a:lvl9pPr marL="3886200" lvl="8" indent="-228600">
              <a:defRPr>
                <a:solidFill>
                  <a:schemeClr val="tx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>
                <a:solidFill>
                  <a:srgbClr val="000000"/>
                </a:solidFill>
              </a:rPr>
              <a:t>27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971600" y="0"/>
            <a:ext cx="720080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60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Результаты ГИА</a:t>
            </a:r>
          </a:p>
        </p:txBody>
      </p:sp>
      <p:sp>
        <p:nvSpPr>
          <p:cNvPr id="327" name="Shape 327"/>
          <p:cNvSpPr/>
          <p:nvPr/>
        </p:nvSpPr>
        <p:spPr>
          <a:xfrm>
            <a:off x="2385670" y="1166853"/>
            <a:ext cx="4634602" cy="58477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marL="0" indent="0" algn="l"/>
            <a:r>
              <a:rPr sz="3200" i="1">
                <a:solidFill>
                  <a:srgbClr val="333399"/>
                </a:solidFill>
                <a:latin typeface="Times New Roman"/>
                <a:ea typeface="Times New Roman"/>
                <a:cs typeface="Times New Roman"/>
              </a:rPr>
              <a:t>https://checkege.rustest.ru/</a:t>
            </a:r>
          </a:p>
        </p:txBody>
      </p:sp>
      <p:sp>
        <p:nvSpPr>
          <p:cNvPr id="328" name="Shape 328"/>
          <p:cNvSpPr txBox="1"/>
          <p:nvPr/>
        </p:nvSpPr>
        <p:spPr>
          <a:xfrm>
            <a:off x="2987824" y="1883849"/>
            <a:ext cx="2880320" cy="584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3200" b="1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ВАЖНО!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Picture 335"/>
          <p:cNvPicPr/>
          <p:nvPr/>
        </p:nvPicPr>
        <p:blipFill>
          <a:blip r:embed="rId2"/>
          <a:stretch/>
        </p:blipFill>
        <p:spPr>
          <a:xfrm>
            <a:off x="0" y="11397"/>
            <a:ext cx="9144000" cy="6846603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/>
          <p:nvPr/>
        </p:nvSpPr>
        <p:spPr>
          <a:xfrm>
            <a:off x="539552" y="2276872"/>
            <a:ext cx="8453535" cy="646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3600" b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Благодарим за внимание!</a:t>
            </a:r>
          </a:p>
        </p:txBody>
      </p:sp>
      <p:pic>
        <p:nvPicPr>
          <p:cNvPr id="357" name="Picture 357"/>
          <p:cNvPicPr/>
          <p:nvPr/>
        </p:nvPicPr>
        <p:blipFill>
          <a:blip r:embed="rId2"/>
          <a:stretch/>
        </p:blipFill>
        <p:spPr>
          <a:xfrm>
            <a:off x="304954" y="4983025"/>
            <a:ext cx="8497580" cy="936104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3298825" y="3213310"/>
            <a:ext cx="1079500" cy="287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1908175" y="3477893"/>
            <a:ext cx="1079500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3730661" y="2732826"/>
            <a:ext cx="220662" cy="287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4208560" y="3082074"/>
            <a:ext cx="669925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1835169" y="2876823"/>
            <a:ext cx="684212" cy="71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1187485" y="2660715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2105025" y="2542325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1438010" y="-185174"/>
            <a:ext cx="7126288" cy="960967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marL="0" indent="0" algn="ctr"/>
            <a:endParaRPr sz="2000" b="1">
              <a:solidFill>
                <a:srgbClr val="C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515518" y="-46727"/>
            <a:ext cx="81943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400" b="1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Устное   собеседование –  </a:t>
            </a:r>
            <a:r>
              <a:rPr sz="4000" b="1" u="sng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допуск  к  ОГЭ </a:t>
            </a:r>
            <a:endParaRPr sz="2400" b="1" u="sng">
              <a:solidFill>
                <a:srgbClr val="C0000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174" name="Shape 174"/>
          <p:cNvSpPr/>
          <p:nvPr/>
        </p:nvSpPr>
        <p:spPr>
          <a:xfrm>
            <a:off x="395537" y="918729"/>
            <a:ext cx="2376263" cy="928850"/>
          </a:xfrm>
          <a:prstGeom prst="rect">
            <a:avLst/>
          </a:prstGeom>
          <a:solidFill>
            <a:srgbClr val="B9CDE5">
              <a:alpha val="31000"/>
            </a:srgbClr>
          </a:solidFill>
          <a:ln w="15875">
            <a:solidFill>
              <a:schemeClr val="accent1">
                <a:shade val="50000"/>
              </a:schemeClr>
            </a:solidFill>
            <a:prstDash val="dash"/>
          </a:ln>
        </p:spPr>
        <p:txBody>
          <a:bodyPr lIns="91440" tIns="45720" rIns="91440" bIns="45720" anchor="ctr"/>
          <a:lstStyle/>
          <a:p>
            <a:pPr marL="0" indent="0" algn="ctr">
              <a:spcAft>
                <a:spcPts val="0"/>
              </a:spcAft>
            </a:pPr>
            <a:r>
              <a:rPr sz="18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Расписание</a:t>
            </a:r>
          </a:p>
        </p:txBody>
      </p:sp>
      <p:sp>
        <p:nvSpPr>
          <p:cNvPr id="175" name="Shape 175"/>
          <p:cNvSpPr/>
          <p:nvPr/>
        </p:nvSpPr>
        <p:spPr>
          <a:xfrm>
            <a:off x="395537" y="2083037"/>
            <a:ext cx="8434362" cy="649789"/>
          </a:xfrm>
          <a:prstGeom prst="rect">
            <a:avLst/>
          </a:prstGeom>
          <a:solidFill>
            <a:srgbClr val="B9CDE5">
              <a:alpha val="31000"/>
            </a:srgbClr>
          </a:solidFill>
          <a:ln w="15875">
            <a:solidFill>
              <a:schemeClr val="accent1">
                <a:shade val="50000"/>
              </a:schemeClr>
            </a:solidFill>
            <a:prstDash val="dash"/>
          </a:ln>
        </p:spPr>
        <p:txBody>
          <a:bodyPr lIns="91440" tIns="45720" rIns="91440" bIns="45720" anchor="ctr"/>
          <a:lstStyle/>
          <a:p>
            <a:pPr marL="0" indent="0" algn="l">
              <a:spcAft>
                <a:spcPts val="0"/>
              </a:spcAft>
            </a:pPr>
            <a:r>
              <a:rPr sz="1600" b="1">
                <a:solidFill>
                  <a:srgbClr val="333399"/>
                </a:solidFill>
                <a:latin typeface="+mj-lt"/>
                <a:ea typeface="+mj-ea"/>
                <a:cs typeface="+mj-cs"/>
              </a:rPr>
              <a:t>Места проведения</a:t>
            </a:r>
            <a:r>
              <a:rPr sz="160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marL="0" indent="0" algn="l">
              <a:spcAft>
                <a:spcPts val="0"/>
              </a:spcAft>
            </a:pPr>
            <a:r>
              <a:rPr sz="160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для выпускников текущего года – </a:t>
            </a:r>
            <a:r>
              <a:rPr sz="1600" u="sng">
                <a:solidFill>
                  <a:srgbClr val="333399"/>
                </a:solidFill>
                <a:latin typeface="+mj-lt"/>
                <a:ea typeface="+mj-ea"/>
                <a:cs typeface="+mj-cs"/>
              </a:rPr>
              <a:t>в своих школах</a:t>
            </a:r>
            <a:r>
              <a:rPr sz="160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76" name="Shape 176"/>
          <p:cNvSpPr/>
          <p:nvPr/>
        </p:nvSpPr>
        <p:spPr>
          <a:xfrm>
            <a:off x="4982307" y="863203"/>
            <a:ext cx="2109970" cy="319753"/>
          </a:xfrm>
          <a:prstGeom prst="rect">
            <a:avLst/>
          </a:prstGeom>
          <a:solidFill>
            <a:srgbClr val="B9CDE5">
              <a:alpha val="31000"/>
            </a:srgbClr>
          </a:solidFill>
          <a:ln w="15875">
            <a:solidFill>
              <a:schemeClr val="accent1">
                <a:shade val="50000"/>
              </a:schemeClr>
            </a:solidFill>
            <a:prstDash val="dash"/>
          </a:ln>
        </p:spPr>
        <p:txBody>
          <a:bodyPr lIns="91440" tIns="45720" rIns="91440" bIns="45720" anchor="ctr"/>
          <a:lstStyle/>
          <a:p>
            <a:pPr marL="0" indent="0" algn="l">
              <a:spcAft>
                <a:spcPts val="0"/>
              </a:spcAft>
            </a:pPr>
            <a:r>
              <a:rPr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.02.202</a:t>
            </a:r>
            <a:r>
              <a:rPr 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77" name="Shape 177"/>
          <p:cNvSpPr/>
          <p:nvPr/>
        </p:nvSpPr>
        <p:spPr>
          <a:xfrm>
            <a:off x="4982309" y="1233440"/>
            <a:ext cx="2109971" cy="299422"/>
          </a:xfrm>
          <a:prstGeom prst="rect">
            <a:avLst/>
          </a:prstGeom>
          <a:solidFill>
            <a:srgbClr val="B9CDE5">
              <a:alpha val="31000"/>
            </a:srgbClr>
          </a:solidFill>
          <a:ln w="15875">
            <a:solidFill>
              <a:schemeClr val="accent1">
                <a:shade val="50000"/>
              </a:schemeClr>
            </a:solidFill>
            <a:prstDash val="dash"/>
          </a:ln>
        </p:spPr>
        <p:txBody>
          <a:bodyPr lIns="91440" tIns="45720" rIns="91440" bIns="45720" anchor="ctr"/>
          <a:lstStyle/>
          <a:p>
            <a:pPr marL="0" indent="0" algn="l">
              <a:spcAft>
                <a:spcPts val="0"/>
              </a:spcAft>
            </a:pPr>
            <a:r>
              <a:rPr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</a:t>
            </a:r>
            <a:r>
              <a:rPr 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  <a:r>
              <a:rPr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.03.202</a:t>
            </a:r>
            <a:r>
              <a:rPr 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endParaRPr sz="1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8" name="Shape 178"/>
          <p:cNvSpPr/>
          <p:nvPr/>
        </p:nvSpPr>
        <p:spPr>
          <a:xfrm>
            <a:off x="4982308" y="1591186"/>
            <a:ext cx="2109970" cy="256393"/>
          </a:xfrm>
          <a:prstGeom prst="rect">
            <a:avLst/>
          </a:prstGeom>
          <a:solidFill>
            <a:srgbClr val="B9CDE5">
              <a:alpha val="31000"/>
            </a:srgbClr>
          </a:solidFill>
          <a:ln w="15875">
            <a:solidFill>
              <a:schemeClr val="accent1">
                <a:shade val="50000"/>
              </a:schemeClr>
            </a:solidFill>
            <a:prstDash val="dash"/>
          </a:ln>
        </p:spPr>
        <p:txBody>
          <a:bodyPr lIns="91440" tIns="45720" rIns="91440" bIns="45720" anchor="ctr"/>
          <a:lstStyle/>
          <a:p>
            <a:pPr marL="0" indent="0" algn="l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21</a:t>
            </a:r>
            <a:r>
              <a:rPr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.04.202</a:t>
            </a:r>
            <a:r>
              <a:rPr 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endParaRPr sz="1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9" name="Shape 179"/>
          <p:cNvSpPr/>
          <p:nvPr/>
        </p:nvSpPr>
        <p:spPr>
          <a:xfrm rot="16200000">
            <a:off x="3250101" y="554153"/>
            <a:ext cx="928850" cy="1657997"/>
          </a:xfrm>
          <a:prstGeom prst="downArrow">
            <a:avLst/>
          </a:prstGeom>
          <a:gradFill>
            <a:gsLst>
              <a:gs pos="0">
                <a:srgbClr val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</a:gradFill>
          <a:ln w="25400"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0" i="0" u="none" strike="noStrike" cap="none" spc="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81" name="Picture 181"/>
          <p:cNvPicPr/>
          <p:nvPr/>
        </p:nvPicPr>
        <p:blipFill>
          <a:blip r:embed="rId2"/>
          <a:srcRect b="12201"/>
          <a:stretch/>
        </p:blipFill>
        <p:spPr>
          <a:xfrm>
            <a:off x="5564087" y="3939267"/>
            <a:ext cx="3242026" cy="2187546"/>
          </a:xfrm>
          <a:prstGeom prst="rect">
            <a:avLst/>
          </a:prstGeom>
        </p:spPr>
      </p:pic>
      <p:sp>
        <p:nvSpPr>
          <p:cNvPr id="182" name="Shape 182"/>
          <p:cNvSpPr/>
          <p:nvPr/>
        </p:nvSpPr>
        <p:spPr>
          <a:xfrm>
            <a:off x="395537" y="3011152"/>
            <a:ext cx="8434362" cy="649788"/>
          </a:xfrm>
          <a:prstGeom prst="rect">
            <a:avLst/>
          </a:prstGeom>
          <a:solidFill>
            <a:srgbClr val="B9CDE5">
              <a:alpha val="31000"/>
            </a:srgbClr>
          </a:solidFill>
          <a:ln w="15875">
            <a:solidFill>
              <a:schemeClr val="accent1">
                <a:shade val="50000"/>
              </a:schemeClr>
            </a:solidFill>
            <a:prstDash val="dash"/>
          </a:ln>
        </p:spPr>
        <p:txBody>
          <a:bodyPr lIns="91440" tIns="45720" rIns="91440" bIns="45720" anchor="ctr"/>
          <a:lstStyle/>
          <a:p>
            <a:pPr marL="0" indent="0" algn="l">
              <a:spcAft>
                <a:spcPts val="0"/>
              </a:spcAft>
            </a:pPr>
            <a:r>
              <a:rPr sz="1600" b="1">
                <a:solidFill>
                  <a:srgbClr val="333399"/>
                </a:solidFill>
                <a:latin typeface="+mj-lt"/>
                <a:ea typeface="+mj-ea"/>
                <a:cs typeface="+mj-cs"/>
              </a:rPr>
              <a:t>Время проведения</a:t>
            </a:r>
            <a:r>
              <a:rPr sz="160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marL="0" indent="0" algn="l">
              <a:spcAft>
                <a:spcPts val="0"/>
              </a:spcAft>
            </a:pPr>
            <a:r>
              <a:rPr sz="160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На каждого выпускника отводится </a:t>
            </a:r>
            <a:r>
              <a:rPr sz="1600" b="1" u="sng">
                <a:solidFill>
                  <a:srgbClr val="333399"/>
                </a:solidFill>
                <a:latin typeface="+mj-lt"/>
                <a:ea typeface="+mj-ea"/>
                <a:cs typeface="+mj-cs"/>
              </a:rPr>
              <a:t>15 минут </a:t>
            </a:r>
            <a:r>
              <a:rPr sz="160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(на выпускников с ОВЗ – </a:t>
            </a:r>
            <a:r>
              <a:rPr sz="1600" b="1" u="sng">
                <a:solidFill>
                  <a:srgbClr val="333399"/>
                </a:solidFill>
                <a:latin typeface="+mj-lt"/>
                <a:ea typeface="+mj-ea"/>
                <a:cs typeface="+mj-cs"/>
              </a:rPr>
              <a:t>30 минут</a:t>
            </a:r>
            <a:r>
              <a:rPr sz="160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83" name="Shape 183"/>
          <p:cNvSpPr/>
          <p:nvPr/>
        </p:nvSpPr>
        <p:spPr>
          <a:xfrm>
            <a:off x="395537" y="4025724"/>
            <a:ext cx="4572000" cy="2031324"/>
          </a:xfrm>
          <a:prstGeom prst="rect">
            <a:avLst/>
          </a:prstGeom>
        </p:spPr>
        <p:txBody>
          <a:bodyPr lIns="91440" tIns="45720" rIns="91440" bIns="45720">
            <a:spAutoFit/>
          </a:bodyPr>
          <a:lstStyle/>
          <a:p>
            <a:pPr marL="0" indent="0" algn="l"/>
            <a:r>
              <a:rPr sz="18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Общее количество баллов за выполнение всей работы – 20.</a:t>
            </a:r>
            <a:br>
              <a:rPr sz="18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sz="18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sz="1800" b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Участник итогового собеседования получает зачёт в случае, если за выполнение всей работы он набрал 10 или более баллов.</a:t>
            </a:r>
            <a:endParaRPr sz="18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600115" y="908720"/>
            <a:ext cx="8361485" cy="59412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3300" b="1">
                <a:solidFill>
                  <a:srgbClr val="003399"/>
                </a:solidFill>
              </a:rPr>
              <a:t>Итоговое собеседование по русскому языку</a:t>
            </a:r>
          </a:p>
        </p:txBody>
      </p:sp>
      <p:sp>
        <p:nvSpPr>
          <p:cNvPr id="186" name="Shape 186"/>
          <p:cNvSpPr txBox="1"/>
          <p:nvPr/>
        </p:nvSpPr>
        <p:spPr>
          <a:xfrm>
            <a:off x="149958" y="2218885"/>
            <a:ext cx="8826500" cy="3781865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2100" b="1" dirty="0" err="1">
                <a:latin typeface="Times New Roman"/>
                <a:ea typeface="Times New Roman"/>
                <a:cs typeface="Times New Roman"/>
              </a:rPr>
              <a:t>Пункты</a:t>
            </a:r>
            <a:r>
              <a:rPr sz="2100" b="1" dirty="0">
                <a:latin typeface="Times New Roman"/>
                <a:ea typeface="Times New Roman"/>
                <a:cs typeface="Times New Roman"/>
              </a:rPr>
              <a:t> 16-24 </a:t>
            </a:r>
            <a:r>
              <a:rPr sz="2100" b="1" dirty="0" err="1">
                <a:latin typeface="Times New Roman"/>
                <a:ea typeface="Times New Roman"/>
                <a:cs typeface="Times New Roman"/>
              </a:rPr>
              <a:t>Порядка</a:t>
            </a:r>
            <a:endParaRPr sz="2100" b="1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21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100" b="1" dirty="0" err="1">
                <a:latin typeface="Times New Roman"/>
                <a:ea typeface="Times New Roman"/>
                <a:cs typeface="Times New Roman"/>
              </a:rPr>
              <a:t>Сроки</a:t>
            </a:r>
            <a:r>
              <a:rPr sz="2100" b="1" dirty="0">
                <a:latin typeface="Times New Roman"/>
                <a:ea typeface="Times New Roman"/>
                <a:cs typeface="Times New Roman"/>
              </a:rPr>
              <a:t>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sz="1800" dirty="0" err="1">
                <a:latin typeface="Times New Roman"/>
                <a:ea typeface="Times New Roman"/>
                <a:cs typeface="Times New Roman"/>
              </a:rPr>
              <a:t>Вторая</a:t>
            </a:r>
            <a:r>
              <a:rPr sz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ea typeface="Times New Roman"/>
                <a:cs typeface="Times New Roman"/>
              </a:rPr>
              <a:t>среда</a:t>
            </a:r>
            <a:r>
              <a:rPr sz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ea typeface="Times New Roman"/>
                <a:cs typeface="Times New Roman"/>
              </a:rPr>
              <a:t>февраля</a:t>
            </a:r>
            <a:r>
              <a:rPr sz="1800" dirty="0">
                <a:latin typeface="Times New Roman"/>
                <a:ea typeface="Times New Roman"/>
                <a:cs typeface="Times New Roman"/>
              </a:rPr>
              <a:t> 2024 </a:t>
            </a:r>
            <a:r>
              <a:rPr sz="1800" dirty="0" err="1">
                <a:latin typeface="Times New Roman"/>
                <a:ea typeface="Times New Roman"/>
                <a:cs typeface="Times New Roman"/>
              </a:rPr>
              <a:t>года</a:t>
            </a:r>
            <a:r>
              <a:rPr sz="1800" dirty="0">
                <a:latin typeface="Times New Roman"/>
                <a:ea typeface="Times New Roman"/>
                <a:cs typeface="Times New Roman"/>
              </a:rPr>
              <a:t> (</a:t>
            </a:r>
            <a:r>
              <a:rPr sz="1800" b="1" dirty="0">
                <a:latin typeface="Times New Roman"/>
                <a:ea typeface="Times New Roman"/>
                <a:cs typeface="Times New Roman"/>
              </a:rPr>
              <a:t>1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2</a:t>
            </a:r>
            <a:r>
              <a:rPr sz="1800" b="1" dirty="0">
                <a:latin typeface="Times New Roman"/>
                <a:ea typeface="Times New Roman"/>
                <a:cs typeface="Times New Roman"/>
              </a:rPr>
              <a:t>.02.202</a:t>
            </a:r>
            <a:r>
              <a:rPr lang="ru-RU" sz="1800" b="1" dirty="0">
                <a:latin typeface="Times New Roman"/>
                <a:ea typeface="Times New Roman"/>
                <a:cs typeface="Times New Roman"/>
              </a:rPr>
              <a:t>5</a:t>
            </a:r>
            <a:r>
              <a:rPr sz="1800" dirty="0">
                <a:latin typeface="Times New Roman"/>
                <a:ea typeface="Times New Roman"/>
                <a:cs typeface="Times New Roman"/>
              </a:rPr>
              <a:t>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sz="1800" dirty="0" err="1">
                <a:latin typeface="Times New Roman"/>
                <a:ea typeface="Times New Roman"/>
                <a:cs typeface="Times New Roman"/>
              </a:rPr>
              <a:t>Резерв</a:t>
            </a:r>
            <a:r>
              <a:rPr sz="1800" dirty="0">
                <a:latin typeface="Times New Roman"/>
                <a:ea typeface="Times New Roman"/>
                <a:cs typeface="Times New Roman"/>
              </a:rPr>
              <a:t> – </a:t>
            </a:r>
            <a:r>
              <a:rPr sz="1800" dirty="0" err="1">
                <a:latin typeface="Times New Roman"/>
                <a:ea typeface="Times New Roman"/>
                <a:cs typeface="Times New Roman"/>
              </a:rPr>
              <a:t>вторая</a:t>
            </a:r>
            <a:r>
              <a:rPr sz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ea typeface="Times New Roman"/>
                <a:cs typeface="Times New Roman"/>
              </a:rPr>
              <a:t>рабочая</a:t>
            </a:r>
            <a:r>
              <a:rPr sz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ea typeface="Times New Roman"/>
                <a:cs typeface="Times New Roman"/>
              </a:rPr>
              <a:t>среда</a:t>
            </a:r>
            <a:r>
              <a:rPr sz="18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1800" dirty="0" err="1">
                <a:latin typeface="Times New Roman"/>
                <a:ea typeface="Times New Roman"/>
                <a:cs typeface="Times New Roman"/>
              </a:rPr>
              <a:t>марта</a:t>
            </a:r>
            <a:r>
              <a:rPr sz="1800" dirty="0">
                <a:latin typeface="Times New Roman"/>
                <a:ea typeface="Times New Roman"/>
                <a:cs typeface="Times New Roman"/>
              </a:rPr>
              <a:t> (13.03.2</a:t>
            </a:r>
            <a:r>
              <a:rPr lang="ru-RU" sz="1800" dirty="0">
                <a:latin typeface="Times New Roman"/>
                <a:ea typeface="Times New Roman"/>
                <a:cs typeface="Times New Roman"/>
              </a:rPr>
              <a:t>5</a:t>
            </a:r>
            <a:r>
              <a:rPr sz="1800" dirty="0">
                <a:latin typeface="Times New Roman"/>
                <a:ea typeface="Times New Roman"/>
                <a:cs typeface="Times New Roman"/>
              </a:rPr>
              <a:t>), </a:t>
            </a:r>
            <a:r>
              <a:rPr sz="1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третий</a:t>
            </a:r>
            <a:r>
              <a:rPr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понедельник</a:t>
            </a:r>
            <a:r>
              <a:rPr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1800" b="1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апреля</a:t>
            </a:r>
            <a:r>
              <a:rPr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(</a:t>
            </a:r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21</a:t>
            </a:r>
            <a:r>
              <a:rPr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.04.202</a:t>
            </a:r>
            <a:r>
              <a:rPr lang="ru-RU"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5</a:t>
            </a:r>
            <a:r>
              <a:rPr sz="18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2100" b="1" dirty="0" err="1">
                <a:latin typeface="Times New Roman"/>
                <a:ea typeface="Times New Roman"/>
                <a:cs typeface="Times New Roman"/>
              </a:rPr>
              <a:t>Продолжительность</a:t>
            </a:r>
            <a:r>
              <a:rPr sz="2100" b="1" dirty="0">
                <a:latin typeface="Times New Roman"/>
                <a:ea typeface="Times New Roman"/>
                <a:cs typeface="Times New Roman"/>
              </a:rPr>
              <a:t>: 15 </a:t>
            </a:r>
            <a:r>
              <a:rPr sz="2100" b="1" dirty="0" err="1">
                <a:latin typeface="Times New Roman"/>
                <a:ea typeface="Times New Roman"/>
                <a:cs typeface="Times New Roman"/>
              </a:rPr>
              <a:t>мин</a:t>
            </a:r>
            <a:r>
              <a:rPr sz="21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– 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для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каждого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участника</a:t>
            </a:r>
            <a:endParaRPr sz="2100" b="1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2100" b="1" dirty="0" err="1">
                <a:latin typeface="Times New Roman"/>
                <a:ea typeface="Times New Roman"/>
                <a:cs typeface="Times New Roman"/>
              </a:rPr>
              <a:t>Повторный</a:t>
            </a:r>
            <a:r>
              <a:rPr sz="210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100" b="1" dirty="0" err="1">
                <a:latin typeface="Times New Roman"/>
                <a:ea typeface="Times New Roman"/>
                <a:cs typeface="Times New Roman"/>
              </a:rPr>
              <a:t>допуск</a:t>
            </a:r>
            <a:r>
              <a:rPr sz="2100" b="1" dirty="0"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sz="2100" dirty="0" err="1">
                <a:latin typeface="Times New Roman"/>
                <a:ea typeface="Times New Roman"/>
                <a:cs typeface="Times New Roman"/>
              </a:rPr>
              <a:t>получившие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 «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незачет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» и 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удаленные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за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нарушения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sz="2100" dirty="0" err="1">
                <a:latin typeface="Times New Roman"/>
                <a:ea typeface="Times New Roman"/>
                <a:cs typeface="Times New Roman"/>
              </a:rPr>
              <a:t>не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явившиеся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по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уважительным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причинам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 (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болезнь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или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иные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обстоятельства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), 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подтвержденным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документально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;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sz="2100" dirty="0" err="1">
                <a:latin typeface="Times New Roman"/>
                <a:ea typeface="Times New Roman"/>
                <a:cs typeface="Times New Roman"/>
              </a:rPr>
              <a:t>не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завершившие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итоговое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собеседование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по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уважительным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причинам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, 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подтвержденным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2100" dirty="0" err="1">
                <a:latin typeface="Times New Roman"/>
                <a:ea typeface="Times New Roman"/>
                <a:cs typeface="Times New Roman"/>
              </a:rPr>
              <a:t>документально</a:t>
            </a:r>
            <a:r>
              <a:rPr sz="2100" dirty="0"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/>
            <a:endParaRPr sz="2100" dirty="0"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/>
        </p:nvSpPr>
        <p:spPr>
          <a:xfrm>
            <a:off x="487079" y="1208821"/>
            <a:ext cx="8361485" cy="594122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0" lvl="0" indent="0" algn="l">
              <a:lnSpc>
                <a:spcPct val="90000"/>
              </a:lnSpc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sz="3300" b="1">
                <a:solidFill>
                  <a:srgbClr val="003399"/>
                </a:solidFill>
              </a:rPr>
              <a:t>Итоговое собеседование по русскому языку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382466" y="2350773"/>
            <a:ext cx="8124526" cy="3649978"/>
          </a:xfrm>
          <a:prstGeom prst="rect">
            <a:avLst/>
          </a:prstGeom>
        </p:spPr>
        <p:txBody>
          <a:bodyPr lIns="91440" tIns="45720" rIns="91440" bIns="45720"/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sz="2100">
                <a:latin typeface="Times New Roman"/>
                <a:ea typeface="Times New Roman"/>
                <a:cs typeface="Times New Roman"/>
              </a:rPr>
              <a:t>(Демоверсия, критерии оценивания на сайте </a:t>
            </a:r>
            <a:r>
              <a:rPr sz="2100" b="1">
                <a:solidFill>
                  <a:srgbClr val="003399"/>
                </a:solidFill>
              </a:rPr>
              <a:t>www.fipi.ru</a:t>
            </a:r>
            <a:r>
              <a:rPr sz="2100">
                <a:latin typeface="Times New Roman"/>
                <a:ea typeface="Times New Roman"/>
                <a:cs typeface="Times New Roman"/>
              </a:rPr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2100">
                <a:latin typeface="Times New Roman"/>
                <a:ea typeface="Times New Roman"/>
                <a:cs typeface="Times New Roman"/>
              </a:rPr>
              <a:t>Состоит из 2 частей, включающих 4 задания: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2100" u="sng">
                <a:latin typeface="Times New Roman"/>
                <a:ea typeface="Times New Roman"/>
                <a:cs typeface="Times New Roman"/>
              </a:rPr>
              <a:t>1 часть (1 и 2 задания):</a:t>
            </a:r>
            <a:r>
              <a:rPr sz="2100">
                <a:latin typeface="Times New Roman"/>
                <a:ea typeface="Times New Roman"/>
                <a:cs typeface="Times New Roman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2100">
                <a:latin typeface="Times New Roman"/>
                <a:ea typeface="Times New Roman"/>
                <a:cs typeface="Times New Roman"/>
              </a:rPr>
              <a:t>1 задание – чтение текста (на подготовку – 2 мин.);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2100">
                <a:latin typeface="Times New Roman"/>
                <a:ea typeface="Times New Roman"/>
                <a:cs typeface="Times New Roman"/>
              </a:rPr>
              <a:t>2 задание – пересказ прочитанного текста (на подготовку – 2 мин.);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sz="2100" u="sng">
                <a:latin typeface="Times New Roman"/>
                <a:ea typeface="Times New Roman"/>
                <a:cs typeface="Times New Roman"/>
              </a:rPr>
              <a:t>2 часть (3 и 4 задания):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2100">
                <a:latin typeface="Times New Roman"/>
                <a:ea typeface="Times New Roman"/>
                <a:cs typeface="Times New Roman"/>
              </a:rPr>
              <a:t>3 задание – монологическое высказывание на выбор: описание фотографии,  повествование на основе жизненного опыта, рассуждение по одной из сформулированных проблем (на подготовку – 1 мин.);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sz="2100">
                <a:latin typeface="Times New Roman"/>
                <a:ea typeface="Times New Roman"/>
                <a:cs typeface="Times New Roman"/>
              </a:rPr>
              <a:t>4 задание – диалог (беседа по теме предыдущего задания).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3298825" y="3213310"/>
            <a:ext cx="1079500" cy="287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1908175" y="3477893"/>
            <a:ext cx="1079500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3730661" y="2732826"/>
            <a:ext cx="220662" cy="2878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4208560" y="3082074"/>
            <a:ext cx="669925" cy="287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1835169" y="2876823"/>
            <a:ext cx="684212" cy="71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1187485" y="2660715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7" name="Shape 197"/>
          <p:cNvSpPr/>
          <p:nvPr/>
        </p:nvSpPr>
        <p:spPr>
          <a:xfrm>
            <a:off x="2105025" y="2542325"/>
            <a:ext cx="306388" cy="14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8" name="Shape 198"/>
          <p:cNvSpPr txBox="1"/>
          <p:nvPr/>
        </p:nvSpPr>
        <p:spPr>
          <a:xfrm>
            <a:off x="1438010" y="-185174"/>
            <a:ext cx="7126288" cy="960967"/>
          </a:xfrm>
          <a:prstGeom prst="rect">
            <a:avLst/>
          </a:prstGeom>
          <a:noFill/>
          <a:ln w="9525">
            <a:noFill/>
            <a:headEnd type="none" w="med" len="med"/>
            <a:tailEnd type="none" w="med" len="med"/>
          </a:ln>
        </p:spPr>
        <p:txBody>
          <a:bodyPr lIns="91440" tIns="45720" rIns="91440" bIns="45720"/>
          <a:lstStyle/>
          <a:p>
            <a:pPr marL="0" indent="0" algn="ctr"/>
            <a:endParaRPr sz="2000" b="1">
              <a:solidFill>
                <a:srgbClr val="C00000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515518" y="-46727"/>
            <a:ext cx="819439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400" b="1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Итоговое    сочинение –  </a:t>
            </a:r>
            <a:r>
              <a:rPr sz="4000" b="1" u="sng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допуск  к  ЕГЭ </a:t>
            </a:r>
            <a:endParaRPr sz="2400" b="1" u="sng">
              <a:solidFill>
                <a:srgbClr val="C0000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395537" y="918729"/>
            <a:ext cx="2376263" cy="928850"/>
          </a:xfrm>
          <a:prstGeom prst="rect">
            <a:avLst/>
          </a:prstGeom>
          <a:solidFill>
            <a:srgbClr val="B9CDE5">
              <a:alpha val="31000"/>
            </a:srgbClr>
          </a:solidFill>
          <a:ln w="15875">
            <a:solidFill>
              <a:schemeClr val="accent1">
                <a:shade val="50000"/>
              </a:schemeClr>
            </a:solidFill>
            <a:prstDash val="dash"/>
          </a:ln>
        </p:spPr>
        <p:txBody>
          <a:bodyPr lIns="91440" tIns="45720" rIns="91440" bIns="45720" anchor="ctr"/>
          <a:lstStyle/>
          <a:p>
            <a:pPr marL="0" indent="0" algn="ctr">
              <a:spcAft>
                <a:spcPts val="0"/>
              </a:spcAft>
            </a:pPr>
            <a:r>
              <a:rPr sz="1800" b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Расписание</a:t>
            </a:r>
          </a:p>
        </p:txBody>
      </p:sp>
      <p:sp>
        <p:nvSpPr>
          <p:cNvPr id="201" name="Shape 201"/>
          <p:cNvSpPr/>
          <p:nvPr/>
        </p:nvSpPr>
        <p:spPr>
          <a:xfrm>
            <a:off x="395536" y="2066544"/>
            <a:ext cx="8434363" cy="617660"/>
          </a:xfrm>
          <a:prstGeom prst="rect">
            <a:avLst/>
          </a:prstGeom>
          <a:solidFill>
            <a:srgbClr val="B9CDE5">
              <a:alpha val="31000"/>
            </a:srgbClr>
          </a:solidFill>
          <a:ln w="15875">
            <a:solidFill>
              <a:schemeClr val="accent1">
                <a:shade val="50000"/>
              </a:schemeClr>
            </a:solidFill>
            <a:prstDash val="dash"/>
          </a:ln>
        </p:spPr>
        <p:txBody>
          <a:bodyPr lIns="91440" tIns="45720" rIns="91440" bIns="45720" anchor="ctr"/>
          <a:lstStyle/>
          <a:p>
            <a:pPr marL="0" indent="0" algn="l">
              <a:spcAft>
                <a:spcPts val="0"/>
              </a:spcAft>
            </a:pPr>
            <a:r>
              <a:rPr sz="1600" u="sng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Время</a:t>
            </a:r>
            <a:r>
              <a:rPr sz="16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начало в </a:t>
            </a:r>
            <a:r>
              <a:rPr sz="16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10.00</a:t>
            </a:r>
            <a:r>
              <a:rPr sz="16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по местному времени. </a:t>
            </a:r>
            <a:r>
              <a:rPr sz="1600" u="sng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Сочинение/Изложение</a:t>
            </a:r>
            <a:r>
              <a:rPr sz="16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– </a:t>
            </a:r>
            <a:r>
              <a:rPr sz="1600" b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3 часа 55 минут</a:t>
            </a:r>
            <a:endParaRPr sz="16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395537" y="2807562"/>
            <a:ext cx="8434362" cy="649789"/>
          </a:xfrm>
          <a:prstGeom prst="rect">
            <a:avLst/>
          </a:prstGeom>
          <a:solidFill>
            <a:srgbClr val="B9CDE5">
              <a:alpha val="31000"/>
            </a:srgbClr>
          </a:solidFill>
          <a:ln w="15875">
            <a:solidFill>
              <a:schemeClr val="accent1">
                <a:shade val="50000"/>
              </a:schemeClr>
            </a:solidFill>
            <a:prstDash val="dash"/>
          </a:ln>
        </p:spPr>
        <p:txBody>
          <a:bodyPr lIns="91440" tIns="45720" rIns="91440" bIns="45720" anchor="ctr"/>
          <a:lstStyle/>
          <a:p>
            <a:pPr marL="0" indent="0" algn="l">
              <a:spcAft>
                <a:spcPts val="0"/>
              </a:spcAft>
            </a:pPr>
            <a:r>
              <a:rPr sz="1600" b="1">
                <a:solidFill>
                  <a:srgbClr val="333399"/>
                </a:solidFill>
                <a:latin typeface="+mj-lt"/>
                <a:ea typeface="+mj-ea"/>
                <a:cs typeface="+mj-cs"/>
              </a:rPr>
              <a:t>Места проведения</a:t>
            </a:r>
            <a:r>
              <a:rPr sz="160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: </a:t>
            </a:r>
          </a:p>
          <a:p>
            <a:pPr marL="0" indent="0" algn="l">
              <a:spcAft>
                <a:spcPts val="0"/>
              </a:spcAft>
            </a:pPr>
            <a:r>
              <a:rPr sz="160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для выпускников текущего года – </a:t>
            </a:r>
            <a:r>
              <a:rPr sz="1600" u="sng">
                <a:solidFill>
                  <a:srgbClr val="333399"/>
                </a:solidFill>
                <a:latin typeface="+mj-lt"/>
                <a:ea typeface="+mj-ea"/>
                <a:cs typeface="+mj-cs"/>
              </a:rPr>
              <a:t>в своих школах</a:t>
            </a:r>
            <a:r>
              <a:rPr sz="1600">
                <a:solidFill>
                  <a:srgbClr val="333399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03" name="Shape 203"/>
          <p:cNvSpPr/>
          <p:nvPr/>
        </p:nvSpPr>
        <p:spPr>
          <a:xfrm>
            <a:off x="4982308" y="863736"/>
            <a:ext cx="2109970" cy="319753"/>
          </a:xfrm>
          <a:prstGeom prst="rect">
            <a:avLst/>
          </a:prstGeom>
          <a:solidFill>
            <a:srgbClr val="B9CDE5">
              <a:alpha val="31000"/>
            </a:srgbClr>
          </a:solidFill>
          <a:ln w="15875">
            <a:solidFill>
              <a:schemeClr val="accent1">
                <a:shade val="50000"/>
              </a:schemeClr>
            </a:solidFill>
            <a:prstDash val="dash"/>
          </a:ln>
        </p:spPr>
        <p:txBody>
          <a:bodyPr lIns="91440" tIns="45720" rIns="91440" bIns="45720" anchor="ctr"/>
          <a:lstStyle/>
          <a:p>
            <a:pPr marL="0" indent="0" algn="l">
              <a:spcAft>
                <a:spcPts val="0"/>
              </a:spcAft>
            </a:pPr>
            <a:r>
              <a:rPr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0</a:t>
            </a:r>
            <a:r>
              <a:rPr 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.12.202</a:t>
            </a:r>
            <a:r>
              <a:rPr 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  <a:r>
              <a:rPr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04" name="Shape 204"/>
          <p:cNvSpPr/>
          <p:nvPr/>
        </p:nvSpPr>
        <p:spPr>
          <a:xfrm>
            <a:off x="4982309" y="1233440"/>
            <a:ext cx="2109971" cy="299422"/>
          </a:xfrm>
          <a:prstGeom prst="rect">
            <a:avLst/>
          </a:prstGeom>
          <a:solidFill>
            <a:srgbClr val="B9CDE5">
              <a:alpha val="31000"/>
            </a:srgbClr>
          </a:solidFill>
          <a:ln w="15875">
            <a:solidFill>
              <a:schemeClr val="accent1">
                <a:shade val="50000"/>
              </a:schemeClr>
            </a:solidFill>
            <a:prstDash val="dash"/>
          </a:ln>
        </p:spPr>
        <p:txBody>
          <a:bodyPr lIns="91440" tIns="45720" rIns="91440" bIns="45720" anchor="ctr"/>
          <a:lstStyle/>
          <a:p>
            <a:pPr marL="0" indent="0" algn="l">
              <a:spcAft>
                <a:spcPts val="0"/>
              </a:spcAft>
            </a:pPr>
            <a:r>
              <a:rPr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0</a:t>
            </a:r>
            <a:r>
              <a:rPr 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r>
              <a:rPr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.02.202</a:t>
            </a:r>
            <a:r>
              <a:rPr 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endParaRPr sz="1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4982308" y="1591186"/>
            <a:ext cx="2109970" cy="256393"/>
          </a:xfrm>
          <a:prstGeom prst="rect">
            <a:avLst/>
          </a:prstGeom>
          <a:solidFill>
            <a:srgbClr val="B9CDE5">
              <a:alpha val="31000"/>
            </a:srgbClr>
          </a:solidFill>
          <a:ln w="15875">
            <a:solidFill>
              <a:schemeClr val="accent1">
                <a:shade val="50000"/>
              </a:schemeClr>
            </a:solidFill>
            <a:prstDash val="dash"/>
          </a:ln>
        </p:spPr>
        <p:txBody>
          <a:bodyPr lIns="91440" tIns="45720" rIns="91440" bIns="45720" anchor="ctr"/>
          <a:lstStyle/>
          <a:p>
            <a:pPr marL="0" indent="0" algn="l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09</a:t>
            </a:r>
            <a:r>
              <a:rPr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.04.202</a:t>
            </a:r>
            <a:r>
              <a:rPr lang="ru-RU" sz="1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endParaRPr sz="1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6" name="Shape 206"/>
          <p:cNvSpPr/>
          <p:nvPr/>
        </p:nvSpPr>
        <p:spPr>
          <a:xfrm rot="16200000">
            <a:off x="3250101" y="554153"/>
            <a:ext cx="928850" cy="1657997"/>
          </a:xfrm>
          <a:prstGeom prst="downArrow">
            <a:avLst/>
          </a:prstGeom>
          <a:gradFill>
            <a:gsLst>
              <a:gs pos="0">
                <a:srgbClr val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</a:gradFill>
          <a:ln w="25400">
            <a:prstDash val="solid"/>
          </a:ln>
        </p:spPr>
        <p:txBody>
          <a:bodyPr lIns="91440" tIns="45720" rIns="91440" bIns="4572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800" b="0" i="0" u="none" strike="noStrike" cap="none" spc="0" baseline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403307" y="3731863"/>
            <a:ext cx="4597847" cy="2001393"/>
          </a:xfrm>
          <a:prstGeom prst="rect">
            <a:avLst/>
          </a:prstGeom>
          <a:solidFill>
            <a:srgbClr val="B9CDE5">
              <a:alpha val="31000"/>
            </a:srgbClr>
          </a:solidFill>
          <a:ln w="15875">
            <a:solidFill>
              <a:schemeClr val="accent1">
                <a:shade val="50000"/>
              </a:schemeClr>
            </a:solidFill>
            <a:prstDash val="dash"/>
          </a:ln>
        </p:spPr>
        <p:txBody>
          <a:bodyPr lIns="91440" tIns="45720" rIns="91440" bIns="45720" anchor="ctr"/>
          <a:lstStyle/>
          <a:p>
            <a:pPr marL="0" indent="0" algn="l">
              <a:lnSpc>
                <a:spcPct val="150000"/>
              </a:lnSpc>
              <a:spcAft>
                <a:spcPts val="0"/>
              </a:spcAft>
            </a:pPr>
            <a:r>
              <a:rPr sz="1600" b="1">
                <a:solidFill>
                  <a:srgbClr val="333399"/>
                </a:solidFill>
                <a:latin typeface="+mj-lt"/>
                <a:ea typeface="+mj-ea"/>
                <a:cs typeface="+mj-cs"/>
              </a:rPr>
              <a:t>Размещение тем за 20 минут – ege.edu.ru, fipi.ru и за 15 минут - http://www.rcoi61.ru</a:t>
            </a:r>
          </a:p>
          <a:p>
            <a:pPr marL="0" indent="0" algn="l">
              <a:lnSpc>
                <a:spcPct val="150000"/>
              </a:lnSpc>
              <a:spcAft>
                <a:spcPts val="0"/>
              </a:spcAft>
            </a:pPr>
            <a:r>
              <a:rPr sz="1600" b="1">
                <a:solidFill>
                  <a:srgbClr val="333399"/>
                </a:solidFill>
                <a:latin typeface="+mj-lt"/>
                <a:ea typeface="+mj-ea"/>
                <a:cs typeface="+mj-cs"/>
              </a:rPr>
              <a:t>Бланковая технология с обязательным сканированием</a:t>
            </a:r>
          </a:p>
          <a:p>
            <a:pPr marL="0" indent="0" algn="l">
              <a:lnSpc>
                <a:spcPct val="150000"/>
              </a:lnSpc>
              <a:spcAft>
                <a:spcPts val="0"/>
              </a:spcAft>
            </a:pPr>
            <a:r>
              <a:rPr sz="1600" b="1">
                <a:solidFill>
                  <a:srgbClr val="333399"/>
                </a:solidFill>
                <a:latin typeface="+mj-lt"/>
                <a:ea typeface="+mj-ea"/>
                <a:cs typeface="+mj-cs"/>
              </a:rPr>
              <a:t>Проверка копий работ</a:t>
            </a:r>
          </a:p>
        </p:txBody>
      </p:sp>
      <p:pic>
        <p:nvPicPr>
          <p:cNvPr id="209" name="Picture 209"/>
          <p:cNvPicPr/>
          <p:nvPr/>
        </p:nvPicPr>
        <p:blipFill>
          <a:blip r:embed="rId2"/>
          <a:srcRect b="12201"/>
          <a:stretch/>
        </p:blipFill>
        <p:spPr>
          <a:xfrm>
            <a:off x="5587872" y="3789040"/>
            <a:ext cx="3242027" cy="21875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971600" y="612845"/>
            <a:ext cx="7344817" cy="563231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4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Сроки</a:t>
            </a:r>
            <a:r>
              <a:rPr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проведения</a:t>
            </a:r>
            <a:r>
              <a:rPr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итогового</a:t>
            </a:r>
            <a:r>
              <a:rPr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сочинения</a:t>
            </a:r>
            <a:r>
              <a:rPr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(</a:t>
            </a:r>
            <a:r>
              <a:rPr sz="24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изложения</a:t>
            </a:r>
            <a:r>
              <a:rPr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) в 202</a:t>
            </a:r>
            <a:r>
              <a:rPr lang="ru-RU"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4</a:t>
            </a:r>
            <a:r>
              <a:rPr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-202</a:t>
            </a:r>
            <a:r>
              <a:rPr lang="ru-RU"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5</a:t>
            </a:r>
            <a:r>
              <a:rPr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учебном</a:t>
            </a:r>
            <a:r>
              <a:rPr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году</a:t>
            </a:r>
            <a:endParaRPr sz="2400" dirty="0">
              <a:solidFill>
                <a:srgbClr val="212529"/>
              </a:solidFill>
              <a:latin typeface="Geometria"/>
              <a:ea typeface="Geometria"/>
              <a:cs typeface="Geometria"/>
            </a:endParaRPr>
          </a:p>
          <a:p>
            <a:pPr marL="0" indent="0" algn="ctr"/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 </a:t>
            </a:r>
          </a:p>
          <a:p>
            <a:pPr marL="0" indent="0" algn="l"/>
            <a:r>
              <a:rPr sz="24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Итоговое</a:t>
            </a:r>
            <a:r>
              <a:rPr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сочинение</a:t>
            </a:r>
            <a:r>
              <a:rPr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(</a:t>
            </a:r>
            <a:r>
              <a:rPr sz="24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изложение</a:t>
            </a:r>
            <a:r>
              <a:rPr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) в 202</a:t>
            </a:r>
            <a:r>
              <a:rPr lang="ru-RU"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4</a:t>
            </a:r>
            <a:r>
              <a:rPr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-202</a:t>
            </a:r>
            <a:r>
              <a:rPr lang="ru-RU"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5</a:t>
            </a:r>
            <a:r>
              <a:rPr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учебном</a:t>
            </a:r>
            <a:r>
              <a:rPr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году</a:t>
            </a:r>
            <a:r>
              <a:rPr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 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будет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проходить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в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соответствии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с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Порядком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проведения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ГИА:</a:t>
            </a:r>
          </a:p>
          <a:p>
            <a:pPr marL="0" indent="0" algn="l"/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- в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первую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среду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декабря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(</a:t>
            </a:r>
            <a:r>
              <a:rPr lang="ru-RU"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4</a:t>
            </a:r>
            <a:r>
              <a:rPr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декабря</a:t>
            </a:r>
            <a:r>
              <a:rPr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202</a:t>
            </a:r>
            <a:r>
              <a:rPr lang="ru-RU"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4</a:t>
            </a:r>
            <a:r>
              <a:rPr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года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);</a:t>
            </a:r>
          </a:p>
          <a:p>
            <a:pPr marL="0" indent="0" algn="l"/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- в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дополнительные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сроки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: в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первую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среду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февраля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(</a:t>
            </a:r>
            <a:r>
              <a:rPr lang="ru-RU"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5</a:t>
            </a:r>
            <a:r>
              <a:rPr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февраля</a:t>
            </a:r>
            <a:r>
              <a:rPr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202</a:t>
            </a:r>
            <a:r>
              <a:rPr lang="ru-RU"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5</a:t>
            </a:r>
            <a:r>
              <a:rPr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года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) и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вторую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среду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апреля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(</a:t>
            </a:r>
            <a:r>
              <a:rPr lang="ru-RU"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9</a:t>
            </a:r>
            <a:r>
              <a:rPr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апреля</a:t>
            </a:r>
            <a:r>
              <a:rPr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202</a:t>
            </a:r>
            <a:r>
              <a:rPr lang="ru-RU"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5</a:t>
            </a:r>
            <a:r>
              <a:rPr sz="24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года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).</a:t>
            </a:r>
          </a:p>
          <a:p>
            <a:pPr marL="0" indent="0" algn="l"/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Написать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сочинение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в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дополнительные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сроки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смогут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выпускники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,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получившие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за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сочинение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«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незачет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»,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либо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пропустившие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его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написание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в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основной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срок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по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уважительной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причине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,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подтвержденной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24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документально</a:t>
            </a:r>
            <a:r>
              <a:rPr sz="24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.</a:t>
            </a:r>
            <a:endParaRPr sz="2400" b="0" i="0" dirty="0">
              <a:solidFill>
                <a:srgbClr val="212529"/>
              </a:solidFill>
              <a:latin typeface="Geometria"/>
              <a:ea typeface="Geometria"/>
              <a:cs typeface="Geomet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1259632" y="908720"/>
            <a:ext cx="7632849" cy="452431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Сроки</a:t>
            </a:r>
            <a:r>
              <a:rPr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подачи</a:t>
            </a:r>
            <a:r>
              <a:rPr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заявления</a:t>
            </a:r>
            <a:endParaRPr sz="1800" dirty="0">
              <a:solidFill>
                <a:srgbClr val="212529"/>
              </a:solidFill>
              <a:latin typeface="Geometria"/>
              <a:ea typeface="Geometria"/>
              <a:cs typeface="Geometria"/>
            </a:endParaRPr>
          </a:p>
          <a:p>
            <a:pPr marL="0" indent="0" algn="l"/>
            <a:r>
              <a:rPr sz="18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для</a:t>
            </a:r>
            <a:r>
              <a:rPr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участия</a:t>
            </a:r>
            <a:r>
              <a:rPr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в </a:t>
            </a:r>
            <a:r>
              <a:rPr sz="18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итоговом</a:t>
            </a:r>
            <a:r>
              <a:rPr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сочинении</a:t>
            </a:r>
            <a:r>
              <a:rPr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(</a:t>
            </a:r>
            <a:r>
              <a:rPr sz="18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изложении</a:t>
            </a:r>
            <a:r>
              <a:rPr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)</a:t>
            </a:r>
            <a:endParaRPr sz="1800" dirty="0">
              <a:solidFill>
                <a:srgbClr val="212529"/>
              </a:solidFill>
              <a:latin typeface="Geometria"/>
              <a:ea typeface="Geometria"/>
              <a:cs typeface="Geometria"/>
            </a:endParaRPr>
          </a:p>
          <a:p>
            <a:pPr marL="0" indent="0" algn="l"/>
            <a:r>
              <a:rPr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в 202</a:t>
            </a:r>
            <a:r>
              <a:rPr lang="ru-RU"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4</a:t>
            </a:r>
            <a:r>
              <a:rPr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-202</a:t>
            </a:r>
            <a:r>
              <a:rPr lang="ru-RU"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5</a:t>
            </a:r>
            <a:r>
              <a:rPr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учебном</a:t>
            </a:r>
            <a:r>
              <a:rPr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году</a:t>
            </a:r>
            <a:endParaRPr sz="1800" dirty="0">
              <a:solidFill>
                <a:srgbClr val="212529"/>
              </a:solidFill>
              <a:latin typeface="Geometria"/>
              <a:ea typeface="Geometria"/>
              <a:cs typeface="Geometria"/>
            </a:endParaRPr>
          </a:p>
          <a:p>
            <a:pPr marL="0" indent="0" algn="l"/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Для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участия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в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итоговом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сочинении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(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изложении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)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участники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подают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заявление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 </a:t>
            </a:r>
            <a:r>
              <a:rPr sz="18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не</a:t>
            </a:r>
            <a:r>
              <a:rPr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позднее</a:t>
            </a:r>
            <a:r>
              <a:rPr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чем</a:t>
            </a:r>
            <a:r>
              <a:rPr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за</a:t>
            </a:r>
            <a:r>
              <a:rPr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две</a:t>
            </a:r>
            <a:r>
              <a:rPr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недели</a:t>
            </a:r>
            <a:r>
              <a:rPr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 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до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начала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проведения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итогового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сочинения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(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изложения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):</a:t>
            </a:r>
          </a:p>
          <a:p>
            <a:pPr marL="0" indent="0" algn="l"/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для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участия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0</a:t>
            </a:r>
            <a:r>
              <a:rPr lang="ru-RU"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4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.12.202</a:t>
            </a:r>
            <a:r>
              <a:rPr lang="ru-RU"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4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–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до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2</a:t>
            </a:r>
            <a:r>
              <a:rPr lang="ru-RU"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0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.1</a:t>
            </a:r>
            <a:r>
              <a:rPr lang="ru-RU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1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.202</a:t>
            </a:r>
            <a:r>
              <a:rPr lang="ru-RU"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4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;</a:t>
            </a:r>
          </a:p>
          <a:p>
            <a:pPr marL="0" indent="0" algn="l"/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для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участия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0</a:t>
            </a:r>
            <a:r>
              <a:rPr lang="ru-RU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5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.02.202</a:t>
            </a:r>
            <a:r>
              <a:rPr lang="ru-RU"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5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–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до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2</a:t>
            </a:r>
            <a:r>
              <a:rPr lang="ru-RU"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2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.01.202</a:t>
            </a:r>
            <a:r>
              <a:rPr lang="ru-RU"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5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;</a:t>
            </a:r>
          </a:p>
          <a:p>
            <a:pPr marL="0" indent="0" algn="l"/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для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участия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lang="ru-RU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09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.04.202</a:t>
            </a:r>
            <a:r>
              <a:rPr lang="ru-RU"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5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–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до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2</a:t>
            </a:r>
            <a:r>
              <a:rPr lang="ru-RU"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6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.03.202</a:t>
            </a:r>
            <a:r>
              <a:rPr lang="ru-RU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5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.</a:t>
            </a:r>
          </a:p>
          <a:p>
            <a:pPr marL="0" indent="0" algn="l"/>
            <a:r>
              <a:rPr sz="18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Регистрация</a:t>
            </a:r>
            <a:r>
              <a:rPr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для</a:t>
            </a:r>
            <a:r>
              <a:rPr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участия</a:t>
            </a:r>
            <a:r>
              <a:rPr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в </a:t>
            </a:r>
            <a:r>
              <a:rPr sz="18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итоговом</a:t>
            </a:r>
            <a:r>
              <a:rPr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сочинении</a:t>
            </a:r>
            <a:r>
              <a:rPr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(</a:t>
            </a:r>
            <a:r>
              <a:rPr sz="1800" b="1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изложении</a:t>
            </a:r>
            <a:r>
              <a:rPr sz="1800" b="1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)</a:t>
            </a:r>
            <a:endParaRPr sz="1800" dirty="0">
              <a:solidFill>
                <a:srgbClr val="212529"/>
              </a:solidFill>
              <a:latin typeface="Geometria"/>
              <a:ea typeface="Geometria"/>
              <a:cs typeface="Geometria"/>
            </a:endParaRPr>
          </a:p>
          <a:p>
            <a:pPr marL="0" indent="0" algn="l"/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Регистрация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для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участия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в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итоговом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сочинении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(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изложении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)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на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основании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заявления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проводится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:</a:t>
            </a:r>
          </a:p>
          <a:p>
            <a:pPr marL="0" indent="0" algn="l"/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-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для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выпускников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11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классов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– в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общеобразовательных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организациях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, в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которых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обучающиеся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осваивают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образовательные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программы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среднего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общего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образования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;</a:t>
            </a:r>
          </a:p>
          <a:p>
            <a:pPr marL="0" indent="0" algn="l"/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-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для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экстернов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– в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образовательных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организациях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по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выбору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 </a:t>
            </a:r>
            <a:r>
              <a:rPr sz="1800" dirty="0" err="1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экстерна</a:t>
            </a:r>
            <a:r>
              <a:rPr sz="1800" dirty="0">
                <a:solidFill>
                  <a:srgbClr val="212529"/>
                </a:solidFill>
                <a:latin typeface="Geometria"/>
                <a:ea typeface="Geometria"/>
                <a:cs typeface="Geometria"/>
              </a:rPr>
              <a:t>;</a:t>
            </a:r>
            <a:endParaRPr sz="1800" b="0" i="0" dirty="0">
              <a:solidFill>
                <a:srgbClr val="212529"/>
              </a:solidFill>
              <a:latin typeface="Geometria"/>
              <a:ea typeface="Geometria"/>
              <a:cs typeface="Geomet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/>
        </p:nvSpPr>
        <p:spPr>
          <a:xfrm>
            <a:off x="1187485" y="2660713"/>
            <a:ext cx="288925" cy="613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395413" y="238835"/>
            <a:ext cx="8353052" cy="461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400" b="1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Математика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502915" y="4797152"/>
            <a:ext cx="8641085" cy="105612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>
            <a:defPPr/>
            <a:lvl1pPr marL="228600" lvl="0" indent="-228600" algn="l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sz="1800" b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В расписании определены </a:t>
            </a:r>
            <a:r>
              <a:rPr sz="1800" b="1" i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отдельные дни </a:t>
            </a:r>
            <a:r>
              <a:rPr sz="1800" b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для проведения экзамена на базовом и профильном уровнях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sz="1800" b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Выпускники могут сдавать: </a:t>
            </a:r>
            <a:r>
              <a:rPr sz="1800" b="1" u="sng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ТОЛЬКО</a:t>
            </a:r>
            <a:r>
              <a:rPr sz="1800" b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 </a:t>
            </a:r>
            <a:r>
              <a:rPr sz="2400" b="1" u="sng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один</a:t>
            </a:r>
            <a:r>
              <a:rPr sz="1800" b="1">
                <a:solidFill>
                  <a:srgbClr val="C00000"/>
                </a:solidFill>
                <a:latin typeface="Cambria"/>
                <a:ea typeface="Cambria"/>
                <a:cs typeface="Cambria"/>
              </a:rPr>
              <a:t>  из  уровней</a:t>
            </a:r>
          </a:p>
          <a:p>
            <a:endParaRPr sz="1400" b="1">
              <a:solidFill>
                <a:srgbClr val="C0000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611560" y="2204864"/>
            <a:ext cx="3312366" cy="264029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>
            <a:prstDash val="dash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2000" b="1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Базовый уровень</a:t>
            </a:r>
            <a:endParaRPr sz="1400" b="1">
              <a:solidFill>
                <a:srgbClr val="2E3192"/>
              </a:solidFill>
              <a:latin typeface="Cambria"/>
              <a:ea typeface="Cambria"/>
              <a:cs typeface="Cambria"/>
            </a:endParaRPr>
          </a:p>
          <a:p>
            <a:pPr marL="0" indent="0" algn="ctr"/>
            <a:r>
              <a:rPr sz="1400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 </a:t>
            </a:r>
          </a:p>
          <a:p>
            <a:pPr marL="0" indent="0" algn="ctr"/>
            <a:r>
              <a:rPr sz="1600" b="1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аттестат</a:t>
            </a:r>
          </a:p>
          <a:p>
            <a:pPr marL="0" indent="0" algn="ctr"/>
            <a:r>
              <a:rPr sz="1600" b="1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поступление в вуз </a:t>
            </a:r>
            <a:r>
              <a:rPr sz="1600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на направления подготовки без математики</a:t>
            </a:r>
          </a:p>
          <a:p>
            <a:pPr marL="0" indent="0" algn="ctr"/>
            <a:endParaRPr sz="1600">
              <a:solidFill>
                <a:srgbClr val="2E3192"/>
              </a:solidFill>
              <a:latin typeface="Cambria"/>
              <a:ea typeface="Cambria"/>
              <a:cs typeface="Cambria"/>
            </a:endParaRPr>
          </a:p>
          <a:p>
            <a:pPr marL="0" indent="0" algn="ctr"/>
            <a:r>
              <a:rPr sz="1600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5-балльная система</a:t>
            </a:r>
          </a:p>
          <a:p>
            <a:pPr marL="0" indent="0" algn="ctr"/>
            <a:endParaRPr sz="1600">
              <a:solidFill>
                <a:srgbClr val="2E3192"/>
              </a:solidFill>
              <a:latin typeface="Cambria"/>
              <a:ea typeface="Cambria"/>
              <a:cs typeface="Cambria"/>
            </a:endParaRPr>
          </a:p>
          <a:p>
            <a:pPr marL="0" indent="0" algn="ctr"/>
            <a:endParaRPr sz="1600" b="1">
              <a:solidFill>
                <a:srgbClr val="C00000"/>
              </a:solidFill>
              <a:latin typeface="Cambria"/>
              <a:ea typeface="Cambria"/>
              <a:cs typeface="Cambria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5148064" y="2204864"/>
            <a:ext cx="3456384" cy="2640292"/>
          </a:xfrm>
          <a:prstGeom prst="rect">
            <a:avLst/>
          </a:prstGeom>
          <a:solidFill>
            <a:srgbClr val="B9CDE5">
              <a:alpha val="31000"/>
            </a:srgbClr>
          </a:solidFill>
          <a:ln w="25400">
            <a:prstDash val="dash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2000" b="1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Профильный уровень</a:t>
            </a:r>
            <a:endParaRPr sz="1400" b="1">
              <a:solidFill>
                <a:srgbClr val="2E3192"/>
              </a:solidFill>
              <a:latin typeface="Cambria"/>
              <a:ea typeface="Cambria"/>
              <a:cs typeface="Cambria"/>
            </a:endParaRPr>
          </a:p>
          <a:p>
            <a:pPr marL="0" indent="0" algn="ctr"/>
            <a:r>
              <a:rPr sz="1400" b="1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 </a:t>
            </a:r>
          </a:p>
          <a:p>
            <a:pPr marL="0" indent="0" algn="ctr"/>
            <a:r>
              <a:rPr sz="1600" b="1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аттестат</a:t>
            </a:r>
          </a:p>
          <a:p>
            <a:pPr marL="0" indent="0" algn="ctr"/>
            <a:r>
              <a:rPr sz="1600" b="1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поступление в вуз</a:t>
            </a:r>
          </a:p>
          <a:p>
            <a:pPr marL="0" indent="0" algn="ctr"/>
            <a:endParaRPr sz="1600">
              <a:solidFill>
                <a:srgbClr val="2E3192"/>
              </a:solidFill>
              <a:latin typeface="Cambria"/>
              <a:ea typeface="Cambria"/>
              <a:cs typeface="Cambria"/>
            </a:endParaRPr>
          </a:p>
          <a:p>
            <a:pPr marL="0" indent="0" algn="ctr"/>
            <a:endParaRPr sz="1600">
              <a:solidFill>
                <a:srgbClr val="2E3192"/>
              </a:solidFill>
              <a:latin typeface="Cambria"/>
              <a:ea typeface="Cambria"/>
              <a:cs typeface="Cambria"/>
            </a:endParaRPr>
          </a:p>
          <a:p>
            <a:pPr marL="0" indent="0" algn="ctr"/>
            <a:r>
              <a:rPr sz="1600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100-балльная система</a:t>
            </a:r>
          </a:p>
          <a:p>
            <a:pPr marL="0" indent="0" algn="ctr"/>
            <a:r>
              <a:rPr sz="1600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 </a:t>
            </a:r>
          </a:p>
          <a:p>
            <a:pPr marL="0" indent="0" algn="ctr"/>
            <a:r>
              <a:rPr sz="2000" b="1">
                <a:solidFill>
                  <a:srgbClr val="FF0000"/>
                </a:solidFill>
                <a:latin typeface="Cambria"/>
                <a:ea typeface="Cambria"/>
                <a:cs typeface="Cambria"/>
              </a:rPr>
              <a:t>Минимальный  порог - 27</a:t>
            </a:r>
          </a:p>
        </p:txBody>
      </p:sp>
      <p:sp>
        <p:nvSpPr>
          <p:cNvPr id="220" name="Shape 220"/>
          <p:cNvSpPr/>
          <p:nvPr/>
        </p:nvSpPr>
        <p:spPr>
          <a:xfrm>
            <a:off x="3707842" y="1556792"/>
            <a:ext cx="1728192" cy="809785"/>
          </a:xfrm>
          <a:prstGeom prst="downArrow">
            <a:avLst/>
          </a:prstGeom>
          <a:gradFill>
            <a:gsLst>
              <a:gs pos="0">
                <a:srgbClr val="FFFFFF"/>
              </a:gs>
              <a:gs pos="100000">
                <a:srgbClr val="C00000">
                  <a:lumMod val="72000"/>
                  <a:lumOff val="28000"/>
                </a:srgbClr>
              </a:gs>
              <a:gs pos="100000">
                <a:srgbClr val="C00000"/>
              </a:gs>
              <a:gs pos="100000">
                <a:srgbClr val="4F81BD">
                  <a:tint val="23500"/>
                  <a:satMod val="160000"/>
                </a:srgbClr>
              </a:gs>
            </a:gsLst>
          </a:gradFill>
          <a:ln w="25400"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395413" y="836712"/>
            <a:ext cx="8353051" cy="648071"/>
          </a:xfrm>
          <a:prstGeom prst="rect">
            <a:avLst/>
          </a:prstGeom>
          <a:solidFill>
            <a:srgbClr val="B9CDE5">
              <a:alpha val="31000"/>
            </a:srgbClr>
          </a:solidFill>
          <a:ln w="25400">
            <a:prstDash val="dash"/>
          </a:ln>
        </p:spPr>
        <p:txBody>
          <a:bodyPr lIns="91440" tIns="45720" rIns="91440" bIns="45720" anchor="ctr"/>
          <a:lstStyle/>
          <a:p>
            <a:pPr marL="0" indent="0" algn="ctr"/>
            <a:r>
              <a:rPr sz="1800">
                <a:solidFill>
                  <a:srgbClr val="2E3192"/>
                </a:solidFill>
                <a:latin typeface="Cambria"/>
                <a:ea typeface="Cambria"/>
                <a:cs typeface="Cambria"/>
              </a:rPr>
              <a:t>В соответствии с Концепцией развития математического образования в РФ ЕГЭ по математике разделен на два уровня:</a:t>
            </a:r>
          </a:p>
        </p:txBody>
      </p:sp>
      <p:sp>
        <p:nvSpPr>
          <p:cNvPr id="222" name="Shape 222"/>
          <p:cNvSpPr txBox="1"/>
          <p:nvPr/>
        </p:nvSpPr>
        <p:spPr>
          <a:xfrm>
            <a:off x="3923927" y="2996952"/>
            <a:ext cx="11521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3200" b="1" u="sng">
                <a:solidFill>
                  <a:srgbClr val="C00000"/>
                </a:solidFill>
                <a:latin typeface="Times New Roman"/>
                <a:ea typeface="Times New Roman"/>
                <a:cs typeface="Times New Roman"/>
              </a:rPr>
              <a:t>ИЛИ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rgbClr val="000000"/>
      </a:dk1>
      <a:lt1>
        <a:srgbClr val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</a:gradFill>
      </a:fillStyleLst>
      <a:lnStyleLst>
        <a:ln w="9525">
          <a:solidFill>
            <a:schemeClr val="phClr">
              <a:shade val="90000"/>
            </a:schemeClr>
          </a:solidFill>
          <a:prstDash val="solid"/>
        </a:ln>
        <a:ln w="15875">
          <a:solidFill>
            <a:schemeClr val="phClr"/>
          </a:solidFill>
          <a:prstDash val="solid"/>
        </a:ln>
        <a:ln w="22225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</a:gradFill>
        <a:gradFill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109</TotalTime>
  <Words>979</Words>
  <Application>Microsoft Office PowerPoint</Application>
  <DocSecurity>0</DocSecurity>
  <PresentationFormat>Экран (4:3)</PresentationFormat>
  <Paragraphs>159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41" baseType="lpstr">
      <vt:lpstr>Arial</vt:lpstr>
      <vt:lpstr>Calibri</vt:lpstr>
      <vt:lpstr>Cambria</vt:lpstr>
      <vt:lpstr>Century Gothic</vt:lpstr>
      <vt:lpstr>Geometria</vt:lpstr>
      <vt:lpstr>Monotype Corsiva</vt:lpstr>
      <vt:lpstr>Tahoma</vt:lpstr>
      <vt:lpstr>Times New Roman</vt:lpstr>
      <vt:lpstr>Verdana</vt:lpstr>
      <vt:lpstr>Wingdings 2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ПОДАВЛЕНИЕ СИГНАЛА СОТОВОЙ СВЯЗИ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modified xsi:type="dcterms:W3CDTF">2024-11-07T17:22:00Z</dcterms:modified>
</cp:coreProperties>
</file>